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13" r:id="rId2"/>
  </p:sldMasterIdLst>
  <p:notesMasterIdLst>
    <p:notesMasterId r:id="rId17"/>
  </p:notesMasterIdLst>
  <p:handoutMasterIdLst>
    <p:handoutMasterId r:id="rId18"/>
  </p:handoutMasterIdLst>
  <p:sldIdLst>
    <p:sldId id="326" r:id="rId3"/>
    <p:sldId id="337" r:id="rId4"/>
    <p:sldId id="341" r:id="rId5"/>
    <p:sldId id="354" r:id="rId6"/>
    <p:sldId id="338" r:id="rId7"/>
    <p:sldId id="342" r:id="rId8"/>
    <p:sldId id="355" r:id="rId9"/>
    <p:sldId id="344" r:id="rId10"/>
    <p:sldId id="353" r:id="rId11"/>
    <p:sldId id="346" r:id="rId12"/>
    <p:sldId id="357" r:id="rId13"/>
    <p:sldId id="358" r:id="rId14"/>
    <p:sldId id="359" r:id="rId15"/>
    <p:sldId id="351" r:id="rId16"/>
  </p:sldIdLst>
  <p:sldSz cx="9144000" cy="5143500" type="screen16x9"/>
  <p:notesSz cx="6797675" cy="9872663"/>
  <p:custDataLst>
    <p:tags r:id="rId1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COLES, ETABLISSEMENTS" id="{0B896E98-F45E-4768-8620-EDDF394BE181}">
          <p14:sldIdLst>
            <p14:sldId id="326"/>
            <p14:sldId id="337"/>
            <p14:sldId id="341"/>
            <p14:sldId id="354"/>
            <p14:sldId id="338"/>
            <p14:sldId id="342"/>
            <p14:sldId id="355"/>
            <p14:sldId id="344"/>
            <p14:sldId id="353"/>
            <p14:sldId id="346"/>
            <p14:sldId id="357"/>
            <p14:sldId id="358"/>
            <p14:sldId id="359"/>
            <p14:sldId id="35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eu Lahaye" initials="M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E1000F"/>
    <a:srgbClr val="E6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0"/>
  </p:normalViewPr>
  <p:slideViewPr>
    <p:cSldViewPr showGuides="1">
      <p:cViewPr varScale="1">
        <p:scale>
          <a:sx n="79" d="100"/>
          <a:sy n="79" d="100"/>
        </p:scale>
        <p:origin x="414"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3AEFCBE3-C7C7-43F6-9F02-65DCD1B0B400}" type="datetimeFigureOut">
              <a:rPr lang="fr-FR" smtClean="0"/>
              <a:t>28/08/2020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9F6F7313-85CD-4B97-AB2B-2664F6CD77FC}" type="slidenum">
              <a:rPr lang="fr-FR" smtClean="0"/>
              <a:t>‹N°›</a:t>
            </a:fld>
            <a:endParaRPr lang="fr-FR"/>
          </a:p>
        </p:txBody>
      </p:sp>
    </p:spTree>
    <p:extLst>
      <p:ext uri="{BB962C8B-B14F-4D97-AF65-F5344CB8AC3E}">
        <p14:creationId xmlns:p14="http://schemas.microsoft.com/office/powerpoint/2010/main" val="1706294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28/08/2020</a:t>
            </a:fld>
            <a:endParaRPr lang="fr-FR" dirty="0"/>
          </a:p>
        </p:txBody>
      </p:sp>
      <p:sp>
        <p:nvSpPr>
          <p:cNvPr id="4" name="Espace réservé de l'image des diapositives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59081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64512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411289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13995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411289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411289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69297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75014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75014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73577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02438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02438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291146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911462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Académie de Dijon / Collège Saint-Exupéry de Montceau les Mines</a:t>
            </a:r>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stretch>
            <a:fillRect/>
          </a:stretch>
        </p:blipFill>
        <p:spPr>
          <a:xfrm>
            <a:off x="179512" y="180001"/>
            <a:ext cx="2088232" cy="171763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Académie de Dijon / Collège Saint-Exupéry de Montceau les Mines</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Tree>
    <p:extLst>
      <p:ext uri="{BB962C8B-B14F-4D97-AF65-F5344CB8AC3E}">
        <p14:creationId xmlns:p14="http://schemas.microsoft.com/office/powerpoint/2010/main" val="9993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Académie de Dijon / Collège Saint-Exupéry de Montceau les Mines</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01200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solidFill>
                  <a:srgbClr val="000000"/>
                </a:solidFill>
              </a:rPr>
              <a:t>XX/XX/XXXX</a:t>
            </a:r>
            <a:endParaRPr lang="fr-FR" cap="all" dirty="0">
              <a:solidFill>
                <a:srgbClr val="000000"/>
              </a:solidFill>
            </a:endParaRPr>
          </a:p>
        </p:txBody>
      </p:sp>
      <p:sp>
        <p:nvSpPr>
          <p:cNvPr id="6" name="Espace réservé du pied de page 5"/>
          <p:cNvSpPr>
            <a:spLocks noGrp="1"/>
          </p:cNvSpPr>
          <p:nvPr>
            <p:ph type="ftr" sz="quarter" idx="11"/>
          </p:nvPr>
        </p:nvSpPr>
        <p:spPr bwMode="gray"/>
        <p:txBody>
          <a:bodyPr/>
          <a:lstStyle>
            <a:lvl1pPr>
              <a:defRPr/>
            </a:lvl1pPr>
          </a:lstStyle>
          <a:p>
            <a:r>
              <a:rPr lang="fr-FR" smtClean="0">
                <a:solidFill>
                  <a:srgbClr val="000000"/>
                </a:solidFill>
              </a:rPr>
              <a:t>Académie de Dijon / Collège Saint-Exupéry de Montceau les Mines</a:t>
            </a:r>
            <a:endParaRPr lang="fr-FR" dirty="0">
              <a:solidFill>
                <a:srgbClr val="000000"/>
              </a:solidFill>
            </a:endParaRP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111862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smtClean="0"/>
              <a:t>Académie de Dijon / Collège Saint-Exupéry de Montceau les Mines</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stretch>
            <a:fillRect/>
          </a:stretch>
        </p:blipFill>
        <p:spPr>
          <a:xfrm>
            <a:off x="179512" y="180000"/>
            <a:ext cx="2152829" cy="177077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smtClean="0"/>
              <a:t>Académie de Dijon / Collège Saint-Exupéry de Montceau les Mines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smtClean="0"/>
              <a:t>Académie de Dijon / Collège Saint-Exupéry de Montceau les Mines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smtClean="0"/>
              <a:t>Académie de Dijon / Collège Saint-Exupéry de Montceau les Mines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smtClean="0"/>
              <a:t>Académie de Dijon / Collège Saint-Exupéry de Montceau les Mines</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solidFill>
                  <a:srgbClr val="000000">
                    <a:alpha val="0"/>
                  </a:srgbClr>
                </a:solidFill>
              </a:rPr>
              <a:t>XX/XX/XXXX</a:t>
            </a:r>
            <a:endParaRPr lang="fr-FR" dirty="0">
              <a:solidFill>
                <a:srgbClr val="000000">
                  <a:alpha val="0"/>
                </a:srgbClr>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solidFill>
                  <a:srgbClr val="000000"/>
                </a:solidFill>
              </a:rPr>
              <a:t>Académie de Dijon / Collège Saint-Exupéry de Montceau les Mines</a:t>
            </a:r>
            <a:endParaRPr lang="fr-FR" dirty="0">
              <a:solidFill>
                <a:srgbClr val="000000"/>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stretch>
            <a:fillRect/>
          </a:stretch>
        </p:blipFill>
        <p:spPr>
          <a:xfrm>
            <a:off x="179512" y="180001"/>
            <a:ext cx="2088232" cy="1717639"/>
          </a:xfrm>
          <a:prstGeom prst="rect">
            <a:avLst/>
          </a:prstGeom>
        </p:spPr>
      </p:pic>
    </p:spTree>
    <p:extLst>
      <p:ext uri="{BB962C8B-B14F-4D97-AF65-F5344CB8AC3E}">
        <p14:creationId xmlns:p14="http://schemas.microsoft.com/office/powerpoint/2010/main" val="319901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r>
              <a:rPr lang="fr-FR" smtClean="0">
                <a:solidFill>
                  <a:srgbClr val="000000"/>
                </a:solidFill>
              </a:rPr>
              <a:t>Académie de Dijon / Collège Saint-Exupéry de Montceau les Mines</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stretch>
            <a:fillRect/>
          </a:stretch>
        </p:blipFill>
        <p:spPr>
          <a:xfrm>
            <a:off x="179512" y="180000"/>
            <a:ext cx="2152829" cy="1770772"/>
          </a:xfrm>
          <a:prstGeom prst="rect">
            <a:avLst/>
          </a:prstGeom>
        </p:spPr>
      </p:pic>
    </p:spTree>
    <p:extLst>
      <p:ext uri="{BB962C8B-B14F-4D97-AF65-F5344CB8AC3E}">
        <p14:creationId xmlns:p14="http://schemas.microsoft.com/office/powerpoint/2010/main" val="93787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lvl1pPr>
              <a:defRPr/>
            </a:lvl1pPr>
          </a:lstStyle>
          <a:p>
            <a:r>
              <a:rPr lang="fr-FR" smtClean="0">
                <a:solidFill>
                  <a:srgbClr val="000000"/>
                </a:solidFill>
              </a:rPr>
              <a:t>Académie de Dijon / Collège Saint-Exupéry de Montceau les Mines</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8790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Académie de Dijon / Collège Saint-Exupéry de Montceau les Mines</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8"/>
          <a:stretch>
            <a:fillRect/>
          </a:stretch>
        </p:blipFill>
        <p:spPr>
          <a:xfrm>
            <a:off x="323528" y="108000"/>
            <a:ext cx="755765" cy="6216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dt="0"/>
  <p:txStyles>
    <p:titleStyle>
      <a:lvl1pPr algn="l" defTabSz="914400" rtl="0" eaLnBrk="1" latinLnBrk="0" hangingPunct="1">
        <a:lnSpc>
          <a:spcPct val="90000"/>
        </a:lnSpc>
        <a:spcBef>
          <a:spcPct val="0"/>
        </a:spcBef>
        <a:buNone/>
        <a:defRPr sz="2550" b="1" i="0" u="none"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u="none"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solidFill>
                  <a:srgbClr val="000000"/>
                </a:solidFill>
              </a:rPr>
              <a:t>XX/XX/XXXX</a:t>
            </a:r>
            <a:endParaRPr lang="fr-FR" cap="all" dirty="0">
              <a:solidFill>
                <a:srgbClr val="000000"/>
              </a:solidFill>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solidFill>
                  <a:srgbClr val="000000"/>
                </a:solidFill>
              </a:rPr>
              <a:t>Académie de Dijon / Collège Saint-Exupéry de Montceau les Mines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8"/>
          <a:stretch>
            <a:fillRect/>
          </a:stretch>
        </p:blipFill>
        <p:spPr>
          <a:xfrm>
            <a:off x="323528" y="108000"/>
            <a:ext cx="755765" cy="621641"/>
          </a:xfrm>
          <a:prstGeom prst="rect">
            <a:avLst/>
          </a:prstGeom>
        </p:spPr>
      </p:pic>
    </p:spTree>
    <p:extLst>
      <p:ext uri="{BB962C8B-B14F-4D97-AF65-F5344CB8AC3E}">
        <p14:creationId xmlns:p14="http://schemas.microsoft.com/office/powerpoint/2010/main" val="233844724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dt="0"/>
  <p:txStyles>
    <p:titleStyle>
      <a:lvl1pPr algn="l" defTabSz="914400" rtl="0" eaLnBrk="1" latinLnBrk="0" hangingPunct="1">
        <a:lnSpc>
          <a:spcPct val="90000"/>
        </a:lnSpc>
        <a:spcBef>
          <a:spcPct val="0"/>
        </a:spcBef>
        <a:buNone/>
        <a:defRPr sz="2550" b="1" i="0" u="none"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u="none"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a:xfrm>
            <a:off x="462800" y="3919897"/>
            <a:ext cx="4901288" cy="900000"/>
          </a:xfrm>
        </p:spPr>
        <p:txBody>
          <a:bodyPr/>
          <a:lstStyle/>
          <a:p>
            <a:r>
              <a:rPr lang="fr-FR" dirty="0" smtClean="0"/>
              <a:t>Académie de Dijon </a:t>
            </a:r>
            <a:r>
              <a:rPr lang="fr-FR" dirty="0"/>
              <a:t>/ </a:t>
            </a:r>
            <a:r>
              <a:rPr lang="fr-FR" dirty="0" smtClean="0"/>
              <a:t>Collège</a:t>
            </a:r>
            <a:r>
              <a:rPr lang="fr-FR" dirty="0"/>
              <a:t> </a:t>
            </a:r>
            <a:r>
              <a:rPr lang="fr-FR" dirty="0" smtClean="0"/>
              <a:t>Saint-Exupéry de Montceau les Mines</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4" name="ZoneTexte 3">
            <a:extLst>
              <a:ext uri="{FF2B5EF4-FFF2-40B4-BE49-F238E27FC236}">
                <a16:creationId xmlns:a16="http://schemas.microsoft.com/office/drawing/2014/main" id="{53D1C603-81AA-E34A-8DD1-F761925C3120}"/>
              </a:ext>
            </a:extLst>
          </p:cNvPr>
          <p:cNvSpPr txBox="1"/>
          <p:nvPr/>
        </p:nvSpPr>
        <p:spPr>
          <a:xfrm>
            <a:off x="2082800" y="2387600"/>
            <a:ext cx="184731" cy="369332"/>
          </a:xfrm>
          <a:prstGeom prst="rect">
            <a:avLst/>
          </a:prstGeom>
          <a:noFill/>
        </p:spPr>
        <p:txBody>
          <a:bodyPr wrap="none" rtlCol="0">
            <a:spAutoFit/>
          </a:bodyPr>
          <a:lstStyle/>
          <a:p>
            <a:endParaRPr lang="fr-FR" dirty="0"/>
          </a:p>
        </p:txBody>
      </p:sp>
      <p:sp>
        <p:nvSpPr>
          <p:cNvPr id="10" name="Espace réservé du texte 5">
            <a:extLst>
              <a:ext uri="{FF2B5EF4-FFF2-40B4-BE49-F238E27FC236}">
                <a16:creationId xmlns:a16="http://schemas.microsoft.com/office/drawing/2014/main" id="{BAF45574-93EC-BB4B-805B-A4C4F831C51B}"/>
              </a:ext>
            </a:extLst>
          </p:cNvPr>
          <p:cNvSpPr txBox="1">
            <a:spLocks/>
          </p:cNvSpPr>
          <p:nvPr/>
        </p:nvSpPr>
        <p:spPr>
          <a:xfrm>
            <a:off x="360000" y="1779662"/>
            <a:ext cx="8424000" cy="2643584"/>
          </a:xfrm>
          <a:prstGeom prst="rect">
            <a:avLst/>
          </a:prstGeom>
          <a:solidFill>
            <a:srgbClr val="000091"/>
          </a:solidFill>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fr-FR" sz="3600" b="1" dirty="0" smtClean="0">
              <a:solidFill>
                <a:schemeClr val="bg1"/>
              </a:solidFill>
              <a:latin typeface="Arial" panose="020B0604020202020204" pitchFamily="34" charset="0"/>
              <a:cs typeface="Arial" panose="020B0604020202020204" pitchFamily="34" charset="0"/>
            </a:endParaRPr>
          </a:p>
          <a:p>
            <a:pPr algn="ctr"/>
            <a:r>
              <a:rPr lang="fr-FR" sz="3600" b="1" dirty="0" smtClean="0">
                <a:solidFill>
                  <a:schemeClr val="bg1"/>
                </a:solidFill>
                <a:latin typeface="Arial" panose="020B0604020202020204" pitchFamily="34" charset="0"/>
                <a:cs typeface="Arial" panose="020B0604020202020204" pitchFamily="34" charset="0"/>
              </a:rPr>
              <a:t>Protocole </a:t>
            </a:r>
            <a:r>
              <a:rPr lang="fr-FR" sz="3600" b="1" dirty="0">
                <a:solidFill>
                  <a:schemeClr val="bg1"/>
                </a:solidFill>
                <a:latin typeface="Arial" panose="020B0604020202020204" pitchFamily="34" charset="0"/>
                <a:cs typeface="Arial" panose="020B0604020202020204" pitchFamily="34" charset="0"/>
              </a:rPr>
              <a:t>sanitaire</a:t>
            </a:r>
          </a:p>
          <a:p>
            <a:pPr algn="ctr"/>
            <a:r>
              <a:rPr lang="fr-FR" sz="3600" b="1" dirty="0" smtClean="0">
                <a:solidFill>
                  <a:schemeClr val="bg1"/>
                </a:solidFill>
                <a:latin typeface="Arial" panose="020B0604020202020204" pitchFamily="34" charset="0"/>
                <a:cs typeface="Arial" panose="020B0604020202020204" pitchFamily="34" charset="0"/>
              </a:rPr>
              <a:t>Rentrée 2020</a:t>
            </a:r>
          </a:p>
          <a:p>
            <a:endParaRPr lang="fr-FR" sz="1000" dirty="0">
              <a:solidFill>
                <a:srgbClr val="FF0000"/>
              </a:solidFill>
            </a:endParaRPr>
          </a:p>
          <a:p>
            <a:pPr lvl="1"/>
            <a:endParaRPr lang="fr-FR" sz="1000" dirty="0">
              <a:solidFill>
                <a:srgbClr val="FF0000"/>
              </a:solidFill>
            </a:endParaRPr>
          </a:p>
        </p:txBody>
      </p:sp>
      <p:sp>
        <p:nvSpPr>
          <p:cNvPr id="11" name="Espace réservé de la date 6">
            <a:extLst>
              <a:ext uri="{FF2B5EF4-FFF2-40B4-BE49-F238E27FC236}">
                <a16:creationId xmlns:a16="http://schemas.microsoft.com/office/drawing/2014/main" id="{21DD1E55-BC3F-2B4E-92FE-1C0A36E8A963}"/>
              </a:ext>
            </a:extLst>
          </p:cNvPr>
          <p:cNvSpPr txBox="1">
            <a:spLocks/>
          </p:cNvSpPr>
          <p:nvPr/>
        </p:nvSpPr>
        <p:spPr bwMode="gray">
          <a:xfrm>
            <a:off x="7614000" y="4783500"/>
            <a:ext cx="117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ct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cap="all"/>
              <a:t>17/03/2020</a:t>
            </a:r>
            <a:endParaRPr lang="fr-FR" cap="all" dirty="0"/>
          </a:p>
        </p:txBody>
      </p:sp>
      <p:sp>
        <p:nvSpPr>
          <p:cNvPr id="13" name="Espace réservé du numéro de diapositive 8">
            <a:extLst>
              <a:ext uri="{FF2B5EF4-FFF2-40B4-BE49-F238E27FC236}">
                <a16:creationId xmlns:a16="http://schemas.microsoft.com/office/drawing/2014/main" id="{F7390395-AD6F-0244-A2C8-9515709CA3E0}"/>
              </a:ext>
            </a:extLst>
          </p:cNvPr>
          <p:cNvSpPr txBox="1">
            <a:spLocks/>
          </p:cNvSpPr>
          <p:nvPr/>
        </p:nvSpPr>
        <p:spPr bwMode="gray">
          <a:xfrm>
            <a:off x="6264000" y="4783500"/>
            <a:ext cx="135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771550"/>
            <a:ext cx="8532478" cy="4032448"/>
          </a:xfrm>
        </p:spPr>
        <p:txBody>
          <a:bodyPr/>
          <a:lstStyle/>
          <a:p>
            <a:r>
              <a:rPr lang="fr-FR" sz="2550" b="1" dirty="0">
                <a:solidFill>
                  <a:srgbClr val="E1000F"/>
                </a:solidFill>
                <a:latin typeface="+mj-lt"/>
                <a:ea typeface="+mj-ea"/>
                <a:cs typeface="+mj-cs"/>
              </a:rPr>
              <a:t>Le nettoyage et la désinfection des locaux et matériels </a:t>
            </a:r>
          </a:p>
          <a:p>
            <a:pPr algn="just"/>
            <a:r>
              <a:rPr lang="fr-FR" sz="1200" dirty="0" smtClean="0"/>
              <a:t>Le </a:t>
            </a:r>
            <a:r>
              <a:rPr lang="fr-FR" sz="1200" dirty="0"/>
              <a:t>nettoyage et la désinfection des locaux et des équipements sont une composante essentielle de la lutte contre la propagation du virus</a:t>
            </a:r>
            <a:r>
              <a:rPr lang="fr-FR" sz="1200" dirty="0" smtClean="0"/>
              <a:t>. </a:t>
            </a:r>
            <a:endParaRPr lang="fr-FR" sz="1200" dirty="0"/>
          </a:p>
          <a:p>
            <a:pPr algn="just"/>
            <a:r>
              <a:rPr lang="fr-FR" sz="1200" dirty="0"/>
              <a:t>Un nettoyage des sols et des grandes surfaces (tables, bureaux) est réalisé au minimum une fois par jour. </a:t>
            </a:r>
          </a:p>
          <a:p>
            <a:pPr algn="just"/>
            <a:r>
              <a:rPr lang="fr-FR" sz="1200" dirty="0"/>
              <a:t>Un nettoyage désinfectant des surfaces les plus fréquemment touchées par les élèves et personnels dans les salles, ateliers et autres espaces communs (comme les poignées de portes) est également réalisé au minimum une fois par jour. </a:t>
            </a:r>
            <a:endParaRPr lang="fr-FR" sz="1200" dirty="0" smtClean="0"/>
          </a:p>
          <a:p>
            <a:pPr algn="just"/>
            <a:r>
              <a:rPr lang="fr-FR" sz="1200" dirty="0" smtClean="0"/>
              <a:t>Les encadrants ont un produit désinfectant à leur disposition dans chaque salle, en complément du nettoyage journalier.</a:t>
            </a:r>
          </a:p>
          <a:p>
            <a:pPr algn="just"/>
            <a:r>
              <a:rPr lang="fr-FR" sz="1200" dirty="0" smtClean="0"/>
              <a:t>Les </a:t>
            </a:r>
            <a:r>
              <a:rPr lang="fr-FR" sz="1200" dirty="0"/>
              <a:t>tables du réfectoire sont nettoyées et désinfectées après chaque service. </a:t>
            </a:r>
          </a:p>
          <a:p>
            <a:pPr algn="just"/>
            <a:r>
              <a:rPr lang="fr-FR" sz="1200" dirty="0"/>
              <a:t>L’accès aux jeux, aux bancs et espaces collectifs extérieurs est autorisé. La mise à disposition d’objets partagés au sein d’une même classe ou d’un même groupe constitué (ballons, jouets, livres, jeux, journaux, dépliants réutilisables, crayons, etc.) est </a:t>
            </a:r>
            <a:r>
              <a:rPr lang="fr-FR" sz="1200" dirty="0" smtClean="0"/>
              <a:t>permise.</a:t>
            </a:r>
          </a:p>
          <a:p>
            <a:pPr algn="just"/>
            <a:endParaRPr lang="fr-FR" sz="1200" dirty="0" smtClean="0"/>
          </a:p>
          <a:p>
            <a:pPr algn="just"/>
            <a:r>
              <a:rPr lang="fr-FR" sz="1200" b="1" dirty="0" smtClean="0">
                <a:solidFill>
                  <a:srgbClr val="0070C0"/>
                </a:solidFill>
              </a:rPr>
              <a:t>La </a:t>
            </a:r>
            <a:r>
              <a:rPr lang="fr-FR" sz="1200" b="1" dirty="0">
                <a:solidFill>
                  <a:srgbClr val="0070C0"/>
                </a:solidFill>
              </a:rPr>
              <a:t>ventilation des classes et autres locaux </a:t>
            </a:r>
          </a:p>
          <a:p>
            <a:r>
              <a:rPr lang="fr-FR" sz="1200" dirty="0"/>
              <a:t>L’aération des locaux est la plus fréquente possible et dure au moins 15 minutes à chaque fois. </a:t>
            </a:r>
            <a:r>
              <a:rPr lang="fr-FR" sz="1200" dirty="0" smtClean="0"/>
              <a:t>Les salles </a:t>
            </a:r>
            <a:r>
              <a:rPr lang="fr-FR" sz="1200" dirty="0"/>
              <a:t>de classe ainsi que tous les autres locaux occupés pendant la journée sont aérés le matin </a:t>
            </a:r>
            <a:r>
              <a:rPr lang="fr-FR" sz="1200" dirty="0" smtClean="0"/>
              <a:t>avant l’arrivée </a:t>
            </a:r>
            <a:r>
              <a:rPr lang="fr-FR" sz="1200" dirty="0"/>
              <a:t>des </a:t>
            </a:r>
            <a:r>
              <a:rPr lang="fr-FR" sz="1200" dirty="0" smtClean="0"/>
              <a:t>élèves (par un personnel agent), </a:t>
            </a:r>
            <a:r>
              <a:rPr lang="fr-FR" sz="1200" dirty="0"/>
              <a:t>pendant chaque </a:t>
            </a:r>
            <a:r>
              <a:rPr lang="fr-FR" sz="1200" dirty="0" smtClean="0"/>
              <a:t>récréation (par l’encadrant), </a:t>
            </a:r>
            <a:r>
              <a:rPr lang="fr-FR" sz="1200" dirty="0"/>
              <a:t>au moment du déjeuner </a:t>
            </a:r>
            <a:r>
              <a:rPr lang="fr-FR" sz="1200" dirty="0" smtClean="0"/>
              <a:t>(par l’encadrant) </a:t>
            </a:r>
            <a:r>
              <a:rPr lang="fr-FR" sz="1200" dirty="0"/>
              <a:t>et pendant le nettoyage des </a:t>
            </a:r>
            <a:r>
              <a:rPr lang="fr-FR" sz="1200" dirty="0" smtClean="0"/>
              <a:t>locaux (par l’encadrant avant de quitter à la fin des cours). </a:t>
            </a:r>
            <a:r>
              <a:rPr lang="fr-FR" sz="1200" dirty="0"/>
              <a:t>Cette aération doit avoir lieu au minimum toutes </a:t>
            </a:r>
            <a:r>
              <a:rPr lang="fr-FR" sz="1200" dirty="0" smtClean="0"/>
              <a:t>les 3 </a:t>
            </a:r>
            <a:r>
              <a:rPr lang="fr-FR" sz="1200" dirty="0"/>
              <a:t>heures</a:t>
            </a:r>
            <a:r>
              <a:rPr lang="fr-FR" sz="1200" dirty="0" smtClean="0"/>
              <a:t>.</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2" name="Espace réservé du pied de page 1"/>
          <p:cNvSpPr>
            <a:spLocks noGrp="1"/>
          </p:cNvSpPr>
          <p:nvPr>
            <p:ph type="ftr" sz="quarter" idx="11"/>
          </p:nvPr>
        </p:nvSpPr>
        <p:spPr/>
        <p:txBody>
          <a:bodyPr/>
          <a:lstStyle/>
          <a:p>
            <a:r>
              <a:rPr lang="fr-FR" dirty="0" smtClean="0"/>
              <a:t>Académie de Dijon / Collège Saint-Exupéry de Montceau les Mines</a:t>
            </a:r>
            <a:endParaRPr lang="fr-FR" dirty="0"/>
          </a:p>
        </p:txBody>
      </p:sp>
    </p:spTree>
    <p:extLst>
      <p:ext uri="{BB962C8B-B14F-4D97-AF65-F5344CB8AC3E}">
        <p14:creationId xmlns:p14="http://schemas.microsoft.com/office/powerpoint/2010/main" val="153896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771550"/>
            <a:ext cx="8424000" cy="3888432"/>
          </a:xfrm>
        </p:spPr>
        <p:txBody>
          <a:bodyPr/>
          <a:lstStyle/>
          <a:p>
            <a:pPr>
              <a:spcBef>
                <a:spcPts val="400"/>
              </a:spcBef>
              <a:spcAft>
                <a:spcPts val="0"/>
              </a:spcAft>
              <a:buClr>
                <a:srgbClr val="E1000F"/>
              </a:buClr>
            </a:pPr>
            <a:endParaRPr lang="fr-FR" sz="500" dirty="0"/>
          </a:p>
          <a:p>
            <a:pPr>
              <a:lnSpc>
                <a:spcPct val="90000"/>
              </a:lnSpc>
              <a:spcBef>
                <a:spcPct val="0"/>
              </a:spcBef>
            </a:pPr>
            <a:r>
              <a:rPr lang="fr-FR" sz="2550" b="1" dirty="0">
                <a:solidFill>
                  <a:srgbClr val="E1000F"/>
                </a:solidFill>
                <a:latin typeface="+mj-lt"/>
                <a:ea typeface="+mj-ea"/>
                <a:cs typeface="+mj-cs"/>
              </a:rPr>
              <a:t>Protocole de prise en </a:t>
            </a:r>
            <a:r>
              <a:rPr lang="fr-FR" sz="2550" b="1" dirty="0" smtClean="0">
                <a:solidFill>
                  <a:srgbClr val="E1000F"/>
                </a:solidFill>
                <a:latin typeface="+mj-lt"/>
                <a:ea typeface="+mj-ea"/>
                <a:cs typeface="+mj-cs"/>
              </a:rPr>
              <a:t>charge</a:t>
            </a:r>
          </a:p>
          <a:p>
            <a:pPr>
              <a:lnSpc>
                <a:spcPct val="90000"/>
              </a:lnSpc>
              <a:spcBef>
                <a:spcPct val="0"/>
              </a:spcBef>
            </a:pPr>
            <a:endParaRPr lang="fr-FR" sz="1200" b="1" dirty="0">
              <a:solidFill>
                <a:srgbClr val="E1000F"/>
              </a:solidFill>
              <a:latin typeface="+mj-lt"/>
              <a:ea typeface="+mj-ea"/>
              <a:cs typeface="+mj-cs"/>
            </a:endParaRPr>
          </a:p>
          <a:p>
            <a:pPr algn="ctr"/>
            <a:r>
              <a:rPr lang="fr-FR" sz="2550" b="1" dirty="0" smtClean="0">
                <a:solidFill>
                  <a:schemeClr val="tx2">
                    <a:lumMod val="40000"/>
                    <a:lumOff val="60000"/>
                  </a:schemeClr>
                </a:solidFill>
                <a:latin typeface="+mj-lt"/>
                <a:ea typeface="+mj-ea"/>
                <a:cs typeface="+mj-cs"/>
              </a:rPr>
              <a:t>Elève présentant des signes de COVID</a:t>
            </a:r>
          </a:p>
          <a:p>
            <a:pPr algn="ctr"/>
            <a:endParaRPr lang="fr-FR" sz="800" b="1" dirty="0">
              <a:solidFill>
                <a:srgbClr val="E1000F"/>
              </a:solidFill>
              <a:latin typeface="+mj-lt"/>
              <a:ea typeface="+mj-ea"/>
              <a:cs typeface="+mj-cs"/>
            </a:endParaRPr>
          </a:p>
          <a:p>
            <a:pPr algn="just"/>
            <a:r>
              <a:rPr lang="fr-FR" sz="1200" b="1" dirty="0"/>
              <a:t>CONDUITE A TENIR </a:t>
            </a:r>
            <a:r>
              <a:rPr lang="fr-FR" sz="1200" dirty="0" smtClean="0"/>
              <a:t>si </a:t>
            </a:r>
            <a:r>
              <a:rPr lang="fr-FR" sz="1200" dirty="0"/>
              <a:t>un élève présente des signes de COVID </a:t>
            </a:r>
            <a:r>
              <a:rPr lang="fr-FR" sz="1200" b="1" dirty="0"/>
              <a:t>de survenue brutale </a:t>
            </a:r>
            <a:r>
              <a:rPr lang="fr-FR" sz="1200" dirty="0"/>
              <a:t>(toux, éternuement, essoufflement, mal de gorge, fatigue, troubles digestifs, sensation de fièvre, fièvre…)</a:t>
            </a:r>
          </a:p>
          <a:p>
            <a:pPr algn="just"/>
            <a:r>
              <a:rPr lang="fr-FR" sz="1200" dirty="0"/>
              <a:t>En cas de signes de gravité ou de détresse respiratoire appeler le 15</a:t>
            </a:r>
          </a:p>
          <a:p>
            <a:pPr algn="just"/>
            <a:r>
              <a:rPr lang="fr-FR" sz="1200" dirty="0" smtClean="0"/>
              <a:t>- Isoler </a:t>
            </a:r>
            <a:r>
              <a:rPr lang="fr-FR" sz="1200" dirty="0"/>
              <a:t>l’élève dans </a:t>
            </a:r>
            <a:r>
              <a:rPr lang="fr-FR" sz="1200" dirty="0" smtClean="0"/>
              <a:t>la salle bleue dédiée.</a:t>
            </a:r>
            <a:r>
              <a:rPr lang="fr-FR" sz="1200" dirty="0"/>
              <a:t> </a:t>
            </a:r>
          </a:p>
          <a:p>
            <a:pPr algn="just"/>
            <a:r>
              <a:rPr lang="fr-FR" sz="1200" dirty="0" smtClean="0"/>
              <a:t>- Lui </a:t>
            </a:r>
            <a:r>
              <a:rPr lang="fr-FR" sz="1200" dirty="0"/>
              <a:t>faire porter un masque ainsi qu’à la personne chargée de sa surveillance</a:t>
            </a:r>
            <a:r>
              <a:rPr lang="fr-FR" sz="1200" dirty="0" smtClean="0"/>
              <a:t>.</a:t>
            </a:r>
            <a:r>
              <a:rPr lang="fr-FR" sz="1200" dirty="0"/>
              <a:t> </a:t>
            </a:r>
          </a:p>
          <a:p>
            <a:pPr algn="just"/>
            <a:r>
              <a:rPr lang="fr-FR" sz="1200" dirty="0" smtClean="0"/>
              <a:t>- Prendre </a:t>
            </a:r>
            <a:r>
              <a:rPr lang="fr-FR" sz="1200" dirty="0"/>
              <a:t>la température de l’élève (thermomètre sans contact à disposition</a:t>
            </a:r>
            <a:r>
              <a:rPr lang="fr-FR" sz="1200" dirty="0" smtClean="0"/>
              <a:t>).</a:t>
            </a:r>
            <a:r>
              <a:rPr lang="fr-FR" sz="1200" dirty="0"/>
              <a:t> </a:t>
            </a:r>
          </a:p>
          <a:p>
            <a:pPr algn="just"/>
            <a:r>
              <a:rPr lang="fr-FR" sz="1200" dirty="0" smtClean="0"/>
              <a:t>- Prévenir </a:t>
            </a:r>
            <a:r>
              <a:rPr lang="fr-FR" sz="1200" dirty="0"/>
              <a:t>les parents pour qu’ils viennent chercher l’enfant et les autres enfants vivant dans le même foyer le cas échéant</a:t>
            </a:r>
            <a:r>
              <a:rPr lang="fr-FR" sz="1200" dirty="0" smtClean="0"/>
              <a:t>.</a:t>
            </a:r>
            <a:r>
              <a:rPr lang="fr-FR" sz="1200" dirty="0"/>
              <a:t> </a:t>
            </a:r>
          </a:p>
          <a:p>
            <a:pPr algn="just"/>
            <a:r>
              <a:rPr lang="fr-FR" sz="1200" dirty="0" smtClean="0"/>
              <a:t>- Informer </a:t>
            </a:r>
            <a:r>
              <a:rPr lang="fr-FR" sz="1200" dirty="0"/>
              <a:t>immédiatement les services académiques de la suspicion d’un cas pour être mis en relation avec un professionnel de santé de l’Education nationale.</a:t>
            </a:r>
          </a:p>
          <a:p>
            <a:pPr algn="ctr"/>
            <a:r>
              <a:rPr lang="fr-FR" sz="1200" dirty="0"/>
              <a:t> </a:t>
            </a:r>
            <a:r>
              <a:rPr lang="fr-FR" sz="1200" b="1" dirty="0" smtClean="0"/>
              <a:t>Numéro </a:t>
            </a:r>
            <a:r>
              <a:rPr lang="fr-FR" sz="1200" b="1" dirty="0"/>
              <a:t>unique:03.85.22.55.31</a:t>
            </a:r>
            <a:endParaRPr lang="fr-FR" sz="1200" dirty="0"/>
          </a:p>
          <a:p>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solidFill>
                  <a:srgbClr val="000000"/>
                </a:solidFill>
              </a:rPr>
              <a:pPr/>
              <a:t>11</a:t>
            </a:fld>
            <a:endParaRPr lang="fr-FR" dirty="0">
              <a:solidFill>
                <a:srgbClr val="000000"/>
              </a:solidFill>
            </a:endParaRPr>
          </a:p>
        </p:txBody>
      </p:sp>
      <p:sp>
        <p:nvSpPr>
          <p:cNvPr id="2" name="Espace réservé du pied de page 1"/>
          <p:cNvSpPr>
            <a:spLocks noGrp="1"/>
          </p:cNvSpPr>
          <p:nvPr>
            <p:ph type="ftr" sz="quarter" idx="11"/>
          </p:nvPr>
        </p:nvSpPr>
        <p:spPr/>
        <p:txBody>
          <a:bodyPr/>
          <a:lstStyle/>
          <a:p>
            <a:r>
              <a:rPr lang="fr-FR" smtClean="0">
                <a:solidFill>
                  <a:srgbClr val="000000"/>
                </a:solidFill>
              </a:rPr>
              <a:t>Académie de Dijon / Collège Saint-Exupéry de Montceau les Mines</a:t>
            </a:r>
            <a:endParaRPr lang="fr-FR" dirty="0">
              <a:solidFill>
                <a:srgbClr val="000000"/>
              </a:solidFill>
            </a:endParaRPr>
          </a:p>
        </p:txBody>
      </p:sp>
    </p:spTree>
    <p:extLst>
      <p:ext uri="{BB962C8B-B14F-4D97-AF65-F5344CB8AC3E}">
        <p14:creationId xmlns:p14="http://schemas.microsoft.com/office/powerpoint/2010/main" val="341743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u contenu 5"/>
          <p:cNvSpPr>
            <a:spLocks noGrp="1"/>
          </p:cNvSpPr>
          <p:nvPr>
            <p:ph sz="quarter" idx="14"/>
          </p:nvPr>
        </p:nvSpPr>
        <p:spPr>
          <a:xfrm>
            <a:off x="359998" y="1059582"/>
            <a:ext cx="8424000" cy="3350418"/>
          </a:xfrm>
        </p:spPr>
        <p:txBody>
          <a:bodyPr/>
          <a:lstStyle/>
          <a:p>
            <a:pPr algn="just"/>
            <a:r>
              <a:rPr lang="fr-FR" sz="1200" dirty="0" smtClean="0"/>
              <a:t>Dans </a:t>
            </a:r>
            <a:r>
              <a:rPr lang="fr-FR" sz="1200" dirty="0"/>
              <a:t>le cadre du protocole de partenariat avec l’ARS, le service de santé de l’éducation nationale, en collaboration avec l’établissement, sera en charge du signalement à l’ARS et de l’identification des cas contacts en milieu scolaire.</a:t>
            </a:r>
          </a:p>
          <a:p>
            <a:pPr algn="just"/>
            <a:endParaRPr lang="fr-FR" dirty="0" smtClean="0"/>
          </a:p>
          <a:p>
            <a:pPr algn="just"/>
            <a:r>
              <a:rPr lang="fr-FR" dirty="0" smtClean="0"/>
              <a:t>Rappel aux parents de la procédure de prise en charge d’un cas suspect, à savoir :</a:t>
            </a:r>
            <a:endParaRPr lang="fr-FR" dirty="0"/>
          </a:p>
          <a:p>
            <a:pPr algn="just"/>
            <a:r>
              <a:rPr lang="fr-FR" dirty="0" smtClean="0"/>
              <a:t>• Eviter les contacts et renforcer les gestes barrière</a:t>
            </a:r>
            <a:endParaRPr lang="fr-FR" dirty="0"/>
          </a:p>
          <a:p>
            <a:pPr algn="just"/>
            <a:r>
              <a:rPr lang="fr-FR" dirty="0" smtClean="0"/>
              <a:t>• Consulter le médecin traitant </a:t>
            </a:r>
            <a:r>
              <a:rPr lang="fr-FR" b="1" dirty="0" smtClean="0"/>
              <a:t>le plus rapidement possible </a:t>
            </a:r>
            <a:r>
              <a:rPr lang="fr-FR" dirty="0" smtClean="0"/>
              <a:t>pour prise en charge</a:t>
            </a:r>
            <a:r>
              <a:rPr lang="fr-FR" dirty="0"/>
              <a:t>.</a:t>
            </a:r>
          </a:p>
          <a:p>
            <a:pPr algn="just"/>
            <a:r>
              <a:rPr lang="fr-FR" dirty="0" smtClean="0"/>
              <a:t>- Demander le nettoyage approfondi (nettoyage/désinfection), après aération, de la pièce dans laquelle l’élève a été isolé ainsi que sa salle de classe</a:t>
            </a:r>
            <a:r>
              <a:rPr lang="fr-FR" dirty="0"/>
              <a:t>.</a:t>
            </a:r>
          </a:p>
          <a:p>
            <a:pPr algn="just"/>
            <a:r>
              <a:rPr lang="fr-FR" dirty="0" smtClean="0"/>
              <a:t>- Demander à la famille de communiquer le résultat du test dès qu’il sera connu</a:t>
            </a:r>
            <a:r>
              <a:rPr lang="fr-FR" dirty="0"/>
              <a:t>.</a:t>
            </a:r>
          </a:p>
          <a:p>
            <a:pPr algn="just"/>
            <a:r>
              <a:rPr lang="fr-FR" dirty="0" smtClean="0"/>
              <a:t>- Transmettre </a:t>
            </a:r>
            <a:r>
              <a:rPr lang="fr-FR" b="1" dirty="0" smtClean="0"/>
              <a:t>sans délai </a:t>
            </a:r>
            <a:r>
              <a:rPr lang="fr-FR" dirty="0" smtClean="0"/>
              <a:t>l’information au Numéro unique immédiatement pour conduite à tenir</a:t>
            </a:r>
            <a:r>
              <a:rPr lang="fr-FR" dirty="0"/>
              <a:t>.</a:t>
            </a:r>
          </a:p>
          <a:p>
            <a:pPr algn="just"/>
            <a:r>
              <a:rPr lang="fr-FR" b="1" dirty="0" smtClean="0"/>
              <a:t>L’élève ne pourra revenir en classe qu’après un avis du médecin traitant, du médecin de la plateforme COVID de l’ARS ou du médecin de l’Education nationale</a:t>
            </a:r>
            <a:r>
              <a:rPr lang="fr-FR" b="1" dirty="0"/>
              <a:t>.</a:t>
            </a:r>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322834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555526"/>
            <a:ext cx="8424000" cy="4176464"/>
          </a:xfrm>
        </p:spPr>
        <p:txBody>
          <a:bodyPr/>
          <a:lstStyle/>
          <a:p>
            <a:pPr>
              <a:spcBef>
                <a:spcPts val="400"/>
              </a:spcBef>
              <a:spcAft>
                <a:spcPts val="0"/>
              </a:spcAft>
              <a:buClr>
                <a:srgbClr val="E1000F"/>
              </a:buClr>
            </a:pPr>
            <a:endParaRPr lang="fr-FR" sz="500" dirty="0"/>
          </a:p>
          <a:p>
            <a:pPr algn="ctr"/>
            <a:r>
              <a:rPr lang="fr-FR" sz="2550" b="1" dirty="0" smtClean="0">
                <a:solidFill>
                  <a:schemeClr val="tx2">
                    <a:lumMod val="40000"/>
                    <a:lumOff val="60000"/>
                  </a:schemeClr>
                </a:solidFill>
                <a:latin typeface="+mj-lt"/>
                <a:ea typeface="+mj-ea"/>
                <a:cs typeface="+mj-cs"/>
              </a:rPr>
              <a:t>Adulte présentant des signes de COVID</a:t>
            </a:r>
          </a:p>
          <a:p>
            <a:pPr algn="ctr"/>
            <a:endParaRPr lang="fr-FR" sz="800" b="1" dirty="0">
              <a:solidFill>
                <a:srgbClr val="E1000F"/>
              </a:solidFill>
              <a:latin typeface="+mj-lt"/>
              <a:ea typeface="+mj-ea"/>
              <a:cs typeface="+mj-cs"/>
            </a:endParaRPr>
          </a:p>
          <a:p>
            <a:pPr algn="just"/>
            <a:r>
              <a:rPr lang="fr-FR" sz="1200" dirty="0"/>
              <a:t>CONDUITE A TENIR si un adulte présente des signes de COVID ( fatigue, éternuement, fièvre ou sensation de fièvre…)</a:t>
            </a:r>
          </a:p>
          <a:p>
            <a:pPr algn="just"/>
            <a:r>
              <a:rPr lang="fr-FR" sz="1200" dirty="0" smtClean="0"/>
              <a:t>- Retour </a:t>
            </a:r>
            <a:r>
              <a:rPr lang="fr-FR" sz="1200" dirty="0"/>
              <a:t>immédiat à domicile ou isolement dans </a:t>
            </a:r>
            <a:r>
              <a:rPr lang="fr-FR" sz="1200" dirty="0" smtClean="0"/>
              <a:t>la salle bleue </a:t>
            </a:r>
            <a:r>
              <a:rPr lang="fr-FR" sz="1200" dirty="0"/>
              <a:t>dédiée, dans les deux cas avec port d’un masque</a:t>
            </a:r>
          </a:p>
          <a:p>
            <a:pPr algn="just"/>
            <a:r>
              <a:rPr lang="fr-FR" sz="1200" dirty="0"/>
              <a:t>En cas de signes de gravité ou de détresse respiratoire appeler le 15</a:t>
            </a:r>
          </a:p>
          <a:p>
            <a:pPr algn="just"/>
            <a:r>
              <a:rPr lang="fr-FR" sz="1200" dirty="0"/>
              <a:t> </a:t>
            </a:r>
            <a:r>
              <a:rPr lang="fr-FR" sz="1200" dirty="0" smtClean="0"/>
              <a:t>- Rappeler </a:t>
            </a:r>
            <a:r>
              <a:rPr lang="fr-FR" sz="1200" dirty="0"/>
              <a:t>la procédure de prise en charge d’un cas suspect </a:t>
            </a:r>
            <a:r>
              <a:rPr lang="fr-FR" sz="1200" dirty="0" smtClean="0"/>
              <a:t>: éviter </a:t>
            </a:r>
            <a:r>
              <a:rPr lang="fr-FR" sz="1200" dirty="0"/>
              <a:t>les contacts et renforcer les gestes </a:t>
            </a:r>
            <a:r>
              <a:rPr lang="fr-FR" sz="1200" dirty="0" smtClean="0"/>
              <a:t>barrière, consulter </a:t>
            </a:r>
            <a:r>
              <a:rPr lang="fr-FR" sz="1200" dirty="0"/>
              <a:t>le médecin traitant le plus rapidement possible pour prise en charge</a:t>
            </a:r>
          </a:p>
          <a:p>
            <a:pPr algn="just"/>
            <a:r>
              <a:rPr lang="fr-FR" sz="1200" dirty="0"/>
              <a:t> </a:t>
            </a:r>
            <a:r>
              <a:rPr lang="fr-FR" sz="1200" dirty="0" smtClean="0"/>
              <a:t>- Informer </a:t>
            </a:r>
            <a:r>
              <a:rPr lang="fr-FR" sz="1200" dirty="0"/>
              <a:t>immédiatement les services académiques de la suspicion d’un cas pour être mis en relation avec un professionnel de santé de l’Education nationale aide et conseils</a:t>
            </a:r>
          </a:p>
          <a:p>
            <a:pPr algn="just"/>
            <a:r>
              <a:rPr lang="fr-FR" sz="1200" b="1" dirty="0"/>
              <a:t>Numéro unique 03 85 22 55 31</a:t>
            </a:r>
            <a:endParaRPr lang="fr-FR" sz="1200" dirty="0"/>
          </a:p>
          <a:p>
            <a:pPr algn="just"/>
            <a:r>
              <a:rPr lang="fr-FR" sz="1200" dirty="0"/>
              <a:t>Dans le cadre du protocole de partenariat avec l’ARS, le service de santé de l’éducation nationale, en collaboration avec l’établissement, sera en charge du signalement à l’ARS et de l’identification des cas contacts en milieu scolaire.</a:t>
            </a:r>
          </a:p>
          <a:p>
            <a:pPr algn="just"/>
            <a:r>
              <a:rPr lang="fr-FR" sz="1200" dirty="0"/>
              <a:t>- Prévenir l’IA DASEN</a:t>
            </a:r>
          </a:p>
          <a:p>
            <a:pPr algn="just"/>
            <a:r>
              <a:rPr lang="fr-FR" sz="1200" dirty="0"/>
              <a:t> - Demander le nettoyage approfondi (nettoyage/désinfection ) de la salle de classe de l’adulte en fin de journée et le cas échéant de la pièce d’isolement si elle a été utilisée</a:t>
            </a:r>
          </a:p>
          <a:p>
            <a:pPr algn="just"/>
            <a:r>
              <a:rPr lang="fr-FR" sz="1200" dirty="0"/>
              <a:t> - Demander à la personne concernée de communiquer le résultat du test dès qu’il sera </a:t>
            </a:r>
            <a:r>
              <a:rPr lang="fr-FR" sz="1200" dirty="0" smtClean="0"/>
              <a:t>connu</a:t>
            </a:r>
            <a:endParaRPr lang="fr-FR" sz="1200" dirty="0"/>
          </a:p>
          <a:p>
            <a:pPr algn="just"/>
            <a:r>
              <a:rPr lang="fr-FR" sz="1200" dirty="0"/>
              <a:t> - Transmettre sans délai l’information au numéro unique pour conduite à tenir</a:t>
            </a:r>
          </a:p>
          <a:p>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178778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1403648" y="1289416"/>
            <a:ext cx="6192688" cy="3312368"/>
          </a:xfrm>
        </p:spPr>
        <p:txBody>
          <a:bodyPr/>
          <a:lstStyle/>
          <a:p>
            <a:pPr>
              <a:spcBef>
                <a:spcPts val="400"/>
              </a:spcBef>
              <a:spcAft>
                <a:spcPts val="0"/>
              </a:spcAft>
              <a:buClr>
                <a:srgbClr val="E1000F"/>
              </a:buClr>
            </a:pPr>
            <a:endParaRPr lang="fr-FR" sz="500" dirty="0"/>
          </a:p>
          <a:p>
            <a:pPr algn="ctr">
              <a:spcBef>
                <a:spcPts val="400"/>
              </a:spcBef>
              <a:spcAft>
                <a:spcPts val="0"/>
              </a:spcAft>
              <a:buClr>
                <a:srgbClr val="E1000F"/>
              </a:buClr>
            </a:pPr>
            <a:r>
              <a:rPr lang="fr-FR" sz="1800" b="1" dirty="0" smtClean="0">
                <a:solidFill>
                  <a:srgbClr val="000091"/>
                </a:solidFill>
              </a:rPr>
              <a:t>MERCI</a:t>
            </a:r>
          </a:p>
          <a:p>
            <a:pPr algn="ctr">
              <a:spcBef>
                <a:spcPts val="400"/>
              </a:spcBef>
              <a:spcAft>
                <a:spcPts val="0"/>
              </a:spcAft>
              <a:buClr>
                <a:srgbClr val="E1000F"/>
              </a:buClr>
            </a:pPr>
            <a:r>
              <a:rPr lang="fr-FR" sz="1800" b="1" dirty="0" smtClean="0">
                <a:solidFill>
                  <a:srgbClr val="000091"/>
                </a:solidFill>
              </a:rPr>
              <a:t>POUR VOTRE ATTENTION ET VOTRE COLLABORATION</a:t>
            </a:r>
          </a:p>
          <a:p>
            <a:pPr algn="ctr">
              <a:spcBef>
                <a:spcPts val="400"/>
              </a:spcBef>
              <a:spcAft>
                <a:spcPts val="0"/>
              </a:spcAft>
              <a:buClr>
                <a:srgbClr val="E1000F"/>
              </a:buClr>
            </a:pPr>
            <a:r>
              <a:rPr lang="fr-FR" sz="1800" b="1" dirty="0" smtClean="0">
                <a:solidFill>
                  <a:srgbClr val="000091"/>
                </a:solidFill>
              </a:rPr>
              <a:t>AU RESPECT DE CE PROTOCOLE</a:t>
            </a:r>
          </a:p>
          <a:p>
            <a:pPr algn="ctr">
              <a:spcBef>
                <a:spcPts val="400"/>
              </a:spcBef>
              <a:spcAft>
                <a:spcPts val="0"/>
              </a:spcAft>
              <a:buClr>
                <a:srgbClr val="E1000F"/>
              </a:buClr>
            </a:pPr>
            <a:r>
              <a:rPr lang="fr-FR" sz="1800" b="1" dirty="0" smtClean="0">
                <a:solidFill>
                  <a:srgbClr val="000091"/>
                </a:solidFill>
              </a:rPr>
              <a:t>POUR LA SECURITE DE TOUS</a:t>
            </a:r>
            <a:endParaRPr lang="fr-FR" sz="1800" i="1" dirty="0" smtClean="0">
              <a:solidFill>
                <a:schemeClr val="accent1">
                  <a:lumMod val="90000"/>
                  <a:lumOff val="10000"/>
                </a:schemeClr>
              </a:solidFill>
            </a:endParaRPr>
          </a:p>
          <a:p>
            <a:pPr>
              <a:spcBef>
                <a:spcPts val="400"/>
              </a:spcBef>
              <a:spcAft>
                <a:spcPts val="0"/>
              </a:spcAft>
              <a:buClr>
                <a:srgbClr val="E1000F"/>
              </a:buClr>
            </a:pPr>
            <a:endParaRPr lang="fr-FR" sz="1200" dirty="0"/>
          </a:p>
          <a:p>
            <a:pPr>
              <a:spcBef>
                <a:spcPts val="400"/>
              </a:spcBef>
              <a:spcAft>
                <a:spcPts val="0"/>
              </a:spcAft>
              <a:buClr>
                <a:srgbClr val="E1000F"/>
              </a:buClr>
            </a:pPr>
            <a:endParaRPr lang="fr-FR" sz="1200" dirty="0" smtClean="0"/>
          </a:p>
          <a:p>
            <a:pPr>
              <a:spcBef>
                <a:spcPts val="400"/>
              </a:spcBef>
              <a:spcAft>
                <a:spcPts val="0"/>
              </a:spcAft>
              <a:buClr>
                <a:srgbClr val="E1000F"/>
              </a:buClr>
            </a:pPr>
            <a:endParaRPr lang="fr-FR" sz="1050" dirty="0"/>
          </a:p>
          <a:p>
            <a:pPr lvl="1">
              <a:spcBef>
                <a:spcPts val="0"/>
              </a:spcBef>
              <a:spcAft>
                <a:spcPts val="0"/>
              </a:spcAft>
              <a:buClr>
                <a:srgbClr val="E1000F"/>
              </a:buClr>
            </a:pPr>
            <a:endParaRPr lang="fr-FR" sz="105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75125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E1000F"/>
                </a:solidFill>
              </a:rPr>
              <a:t>Sommaire</a:t>
            </a:r>
          </a:p>
        </p:txBody>
      </p:sp>
      <p:sp>
        <p:nvSpPr>
          <p:cNvPr id="10" name="Espace réservé du texte 9"/>
          <p:cNvSpPr>
            <a:spLocks noGrp="1"/>
          </p:cNvSpPr>
          <p:nvPr>
            <p:ph type="body" sz="quarter" idx="13"/>
          </p:nvPr>
        </p:nvSpPr>
        <p:spPr>
          <a:xfrm>
            <a:off x="1691680" y="1491630"/>
            <a:ext cx="5400600" cy="3096344"/>
          </a:xfrm>
        </p:spPr>
        <p:txBody>
          <a:bodyPr/>
          <a:lstStyle/>
          <a:p>
            <a:r>
              <a:rPr lang="fr-FR" sz="1400" dirty="0" smtClean="0">
                <a:solidFill>
                  <a:srgbClr val="000091"/>
                </a:solidFill>
              </a:rPr>
              <a:t> Préambule</a:t>
            </a:r>
          </a:p>
          <a:p>
            <a:r>
              <a:rPr lang="fr-FR" sz="1400" i="1" dirty="0">
                <a:solidFill>
                  <a:srgbClr val="000091"/>
                </a:solidFill>
              </a:rPr>
              <a:t> </a:t>
            </a:r>
            <a:r>
              <a:rPr lang="fr-FR" sz="1400" dirty="0">
                <a:solidFill>
                  <a:srgbClr val="000091"/>
                </a:solidFill>
              </a:rPr>
              <a:t>Préalable et </a:t>
            </a:r>
            <a:r>
              <a:rPr lang="fr-FR" sz="1400" dirty="0" smtClean="0">
                <a:solidFill>
                  <a:srgbClr val="000091"/>
                </a:solidFill>
              </a:rPr>
              <a:t>Rôle </a:t>
            </a:r>
            <a:r>
              <a:rPr lang="fr-FR" sz="1400" dirty="0">
                <a:solidFill>
                  <a:srgbClr val="000091"/>
                </a:solidFill>
              </a:rPr>
              <a:t>des parents</a:t>
            </a:r>
          </a:p>
          <a:p>
            <a:r>
              <a:rPr lang="fr-FR" sz="1400" dirty="0" smtClean="0">
                <a:solidFill>
                  <a:srgbClr val="000091"/>
                </a:solidFill>
              </a:rPr>
              <a:t> Les règles de distanciation physique</a:t>
            </a:r>
          </a:p>
          <a:p>
            <a:r>
              <a:rPr lang="fr-FR" sz="1400" dirty="0" smtClean="0">
                <a:solidFill>
                  <a:srgbClr val="000091"/>
                </a:solidFill>
              </a:rPr>
              <a:t> L’application des gestes barrière</a:t>
            </a:r>
          </a:p>
          <a:p>
            <a:pPr marL="0" indent="0">
              <a:buNone/>
            </a:pPr>
            <a:r>
              <a:rPr lang="fr-FR" sz="1200" i="1" dirty="0">
                <a:solidFill>
                  <a:srgbClr val="000091"/>
                </a:solidFill>
              </a:rPr>
              <a:t>3.1 Le lavage des mains</a:t>
            </a:r>
          </a:p>
          <a:p>
            <a:pPr marL="0" indent="0">
              <a:buNone/>
            </a:pPr>
            <a:r>
              <a:rPr lang="fr-FR" sz="1200" i="1" dirty="0">
                <a:solidFill>
                  <a:srgbClr val="000091"/>
                </a:solidFill>
              </a:rPr>
              <a:t>3.2 Le port du masque</a:t>
            </a:r>
          </a:p>
          <a:p>
            <a:pPr marL="0" indent="0">
              <a:buNone/>
            </a:pPr>
            <a:r>
              <a:rPr lang="fr-FR" sz="1400" dirty="0">
                <a:solidFill>
                  <a:srgbClr val="000091"/>
                </a:solidFill>
              </a:rPr>
              <a:t>4. La limitation du brassage d’élèves</a:t>
            </a:r>
          </a:p>
          <a:p>
            <a:pPr marL="0" indent="0">
              <a:buNone/>
            </a:pPr>
            <a:r>
              <a:rPr lang="fr-FR" sz="1400" dirty="0">
                <a:solidFill>
                  <a:srgbClr val="000091"/>
                </a:solidFill>
              </a:rPr>
              <a:t>5. Le nettoyage et la désinfection des locaux et </a:t>
            </a:r>
            <a:r>
              <a:rPr lang="fr-FR" sz="1400" dirty="0" smtClean="0">
                <a:solidFill>
                  <a:srgbClr val="000091"/>
                </a:solidFill>
              </a:rPr>
              <a:t>matériels</a:t>
            </a:r>
          </a:p>
          <a:p>
            <a:pPr marL="0" indent="0">
              <a:buNone/>
            </a:pPr>
            <a:r>
              <a:rPr lang="fr-FR" sz="1400" dirty="0" smtClean="0">
                <a:solidFill>
                  <a:srgbClr val="000091"/>
                </a:solidFill>
              </a:rPr>
              <a:t>6. Protocole de prise en charge</a:t>
            </a:r>
            <a:endParaRPr lang="fr-FR" sz="1400" dirty="0">
              <a:solidFill>
                <a:srgbClr val="000091"/>
              </a:solidFill>
            </a:endParaRPr>
          </a:p>
          <a:p>
            <a:endParaRPr lang="fr-FR" sz="1400" dirty="0">
              <a:solidFill>
                <a:srgbClr val="000091"/>
              </a:solidFill>
            </a:endParaRP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u pied de page 2"/>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166174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771550"/>
            <a:ext cx="8640024" cy="528195"/>
          </a:xfrm>
        </p:spPr>
        <p:txBody>
          <a:bodyPr/>
          <a:lstStyle/>
          <a:p>
            <a:r>
              <a:rPr lang="fr-FR" dirty="0" smtClean="0">
                <a:solidFill>
                  <a:srgbClr val="E1000F"/>
                </a:solidFill>
              </a:rPr>
              <a:t>Préambule</a:t>
            </a:r>
            <a:endParaRPr lang="fr-FR" dirty="0">
              <a:solidFill>
                <a:srgbClr val="E1000F"/>
              </a:solidFill>
            </a:endParaRPr>
          </a:p>
        </p:txBody>
      </p:sp>
      <p:sp>
        <p:nvSpPr>
          <p:cNvPr id="12" name="Espace réservé du contenu 11"/>
          <p:cNvSpPr>
            <a:spLocks noGrp="1"/>
          </p:cNvSpPr>
          <p:nvPr>
            <p:ph sz="quarter" idx="14"/>
          </p:nvPr>
        </p:nvSpPr>
        <p:spPr>
          <a:xfrm>
            <a:off x="395536" y="1347614"/>
            <a:ext cx="8136904" cy="3384376"/>
          </a:xfrm>
        </p:spPr>
        <p:txBody>
          <a:bodyPr/>
          <a:lstStyle/>
          <a:p>
            <a:pPr algn="just"/>
            <a:r>
              <a:rPr lang="fr-FR" sz="1200" dirty="0"/>
              <a:t>Le présent </a:t>
            </a:r>
            <a:r>
              <a:rPr lang="fr-FR" sz="1200" dirty="0" smtClean="0"/>
              <a:t>protocole précise </a:t>
            </a:r>
            <a:r>
              <a:rPr lang="fr-FR" sz="1200" dirty="0"/>
              <a:t>les modalités pratiques de fonctionnement </a:t>
            </a:r>
            <a:r>
              <a:rPr lang="fr-FR" sz="1200" dirty="0" smtClean="0"/>
              <a:t>du collège à </a:t>
            </a:r>
            <a:r>
              <a:rPr lang="fr-FR" sz="1200" dirty="0"/>
              <a:t>compter de la rentrée scolaire 2020 dans le respect des prescriptions émises par les autorités sanitaires. Les règles relatives à la distanciation et à la limitation du brassage sont assouplies</a:t>
            </a:r>
            <a:r>
              <a:rPr lang="fr-FR" sz="1200" dirty="0" smtClean="0"/>
              <a:t>.</a:t>
            </a:r>
          </a:p>
          <a:p>
            <a:pPr algn="just"/>
            <a:r>
              <a:rPr lang="fr-FR" sz="1200" dirty="0" smtClean="0"/>
              <a:t>Il repose </a:t>
            </a:r>
            <a:r>
              <a:rPr lang="fr-FR" sz="1200" dirty="0"/>
              <a:t>sur les prescriptions émises par le ministère des solidarités et de la santé au vu des avis rendus par le Haut Conseil de la Santé </a:t>
            </a:r>
            <a:r>
              <a:rPr lang="fr-FR" sz="1200" dirty="0" smtClean="0"/>
              <a:t>Publique</a:t>
            </a:r>
            <a:r>
              <a:rPr lang="fr-FR" sz="1200" dirty="0"/>
              <a:t>, en dernier lieu le 7 juillet 2020, ainsi que sur les dispositions réglementaires en vigueur à la date de la rentrée</a:t>
            </a:r>
            <a:r>
              <a:rPr lang="fr-FR" sz="1200" dirty="0" smtClean="0"/>
              <a:t>.</a:t>
            </a:r>
          </a:p>
          <a:p>
            <a:pPr algn="just"/>
            <a:r>
              <a:rPr lang="fr-FR" sz="1200" dirty="0"/>
              <a:t>Le principe est celui d’un </a:t>
            </a:r>
            <a:r>
              <a:rPr lang="fr-FR" sz="1200" b="1" dirty="0"/>
              <a:t>accueil de tous les élèves, à tous les niveaux </a:t>
            </a:r>
            <a:r>
              <a:rPr lang="fr-FR" sz="1200" dirty="0"/>
              <a:t>et sur l’ensemble </a:t>
            </a:r>
            <a:r>
              <a:rPr lang="fr-FR" sz="1200" dirty="0" smtClean="0"/>
              <a:t>du temps </a:t>
            </a:r>
            <a:r>
              <a:rPr lang="fr-FR" sz="1200" dirty="0"/>
              <a:t>scolaire, dans le respect des prescriptions émises par les autorités sanitaires.</a:t>
            </a:r>
          </a:p>
          <a:p>
            <a:pPr algn="just"/>
            <a:r>
              <a:rPr lang="fr-FR" sz="1200" dirty="0" smtClean="0"/>
              <a:t>Dans </a:t>
            </a:r>
            <a:r>
              <a:rPr lang="fr-FR" sz="1200" dirty="0"/>
              <a:t>l'hypothèse où la situation sanitaire exigerait des mesures plus strictes, du fait </a:t>
            </a:r>
            <a:r>
              <a:rPr lang="fr-FR" sz="1200" dirty="0" smtClean="0"/>
              <a:t>d'une circulation </a:t>
            </a:r>
            <a:r>
              <a:rPr lang="fr-FR" sz="1200" dirty="0"/>
              <a:t>active du virus sur tout ou partie du territoire national, un plan de </a:t>
            </a:r>
            <a:r>
              <a:rPr lang="fr-FR" sz="1200" dirty="0" smtClean="0"/>
              <a:t>continuité pédagogique </a:t>
            </a:r>
            <a:r>
              <a:rPr lang="fr-FR" sz="1200" dirty="0"/>
              <a:t>a été mis en place pour assurer l'enseignement à distance</a:t>
            </a:r>
            <a:r>
              <a:rPr lang="fr-FR" sz="1200" dirty="0" smtClean="0"/>
              <a:t>.</a:t>
            </a:r>
          </a:p>
          <a:p>
            <a:pPr algn="just"/>
            <a:r>
              <a:rPr lang="fr-FR" sz="1200" dirty="0"/>
              <a:t>L’ensemble de ces mesures s’applique également aux autres lieux de travail notamment les </a:t>
            </a:r>
            <a:r>
              <a:rPr lang="fr-FR" sz="1200" dirty="0" smtClean="0"/>
              <a:t>centres médico-scolaires </a:t>
            </a:r>
            <a:r>
              <a:rPr lang="fr-FR" sz="1200" dirty="0"/>
              <a:t>ou les centres d’information et d’orientation.</a:t>
            </a:r>
          </a:p>
          <a:p>
            <a:pPr algn="just"/>
            <a:endParaRPr lang="fr-FR" sz="1200" dirty="0"/>
          </a:p>
          <a:p>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333049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771550"/>
            <a:ext cx="8640024" cy="528195"/>
          </a:xfrm>
        </p:spPr>
        <p:txBody>
          <a:bodyPr/>
          <a:lstStyle/>
          <a:p>
            <a:r>
              <a:rPr lang="fr-FR" dirty="0" smtClean="0">
                <a:solidFill>
                  <a:srgbClr val="E1000F"/>
                </a:solidFill>
              </a:rPr>
              <a:t>Préalable et Rôle des parents</a:t>
            </a:r>
            <a:endParaRPr lang="fr-FR" dirty="0">
              <a:solidFill>
                <a:srgbClr val="E1000F"/>
              </a:solidFill>
            </a:endParaRPr>
          </a:p>
        </p:txBody>
      </p:sp>
      <p:sp>
        <p:nvSpPr>
          <p:cNvPr id="12" name="Espace réservé du contenu 11"/>
          <p:cNvSpPr>
            <a:spLocks noGrp="1"/>
          </p:cNvSpPr>
          <p:nvPr>
            <p:ph sz="quarter" idx="14"/>
          </p:nvPr>
        </p:nvSpPr>
        <p:spPr>
          <a:xfrm>
            <a:off x="395536" y="1347614"/>
            <a:ext cx="8064896" cy="3384376"/>
          </a:xfrm>
        </p:spPr>
        <p:txBody>
          <a:bodyPr/>
          <a:lstStyle/>
          <a:p>
            <a:pPr algn="just"/>
            <a:r>
              <a:rPr lang="fr-FR" sz="1200" dirty="0" smtClean="0"/>
              <a:t>Les </a:t>
            </a:r>
            <a:r>
              <a:rPr lang="fr-FR" sz="1200" b="1" dirty="0"/>
              <a:t>parents d’élèves </a:t>
            </a:r>
            <a:r>
              <a:rPr lang="fr-FR" sz="1200" dirty="0"/>
              <a:t>jouent un rôle essentiel. Ils s’engagent à ne pas mettre leurs </a:t>
            </a:r>
            <a:r>
              <a:rPr lang="fr-FR" sz="1200" dirty="0" smtClean="0"/>
              <a:t>enfants au collège  </a:t>
            </a:r>
            <a:r>
              <a:rPr lang="fr-FR" sz="1200" dirty="0"/>
              <a:t>en cas de fièvre (38 °C ou plus) ou en cas d’apparition de symptômes évoquant </a:t>
            </a:r>
            <a:r>
              <a:rPr lang="fr-FR" sz="1200" dirty="0" smtClean="0"/>
              <a:t>la Covid-19 </a:t>
            </a:r>
            <a:r>
              <a:rPr lang="fr-FR" sz="1200" dirty="0"/>
              <a:t>chez l’élève ou dans sa famille. </a:t>
            </a:r>
            <a:endParaRPr lang="fr-FR" sz="1200" dirty="0" smtClean="0"/>
          </a:p>
          <a:p>
            <a:pPr algn="just"/>
            <a:r>
              <a:rPr lang="fr-FR" sz="1200" dirty="0" smtClean="0"/>
              <a:t>De </a:t>
            </a:r>
            <a:r>
              <a:rPr lang="fr-FR" sz="1200" dirty="0"/>
              <a:t>même, les élèves ayant été testés positivement au SARSCov2</a:t>
            </a:r>
            <a:r>
              <a:rPr lang="fr-FR" sz="1200" dirty="0" smtClean="0"/>
              <a:t>, ou </a:t>
            </a:r>
            <a:r>
              <a:rPr lang="fr-FR" sz="1200" dirty="0"/>
              <a:t>dont un membre du foyer a été testé positivement, ou encore identifiés comme contact </a:t>
            </a:r>
            <a:r>
              <a:rPr lang="fr-FR" sz="1200" dirty="0" smtClean="0"/>
              <a:t>à risque </a:t>
            </a:r>
            <a:r>
              <a:rPr lang="fr-FR" sz="1200" dirty="0"/>
              <a:t>ne doivent pas se rendre dans l’école ou l’établissement scolaire. Ils en informent </a:t>
            </a:r>
            <a:r>
              <a:rPr lang="fr-FR" sz="1200" dirty="0" smtClean="0"/>
              <a:t>le responsable d’établissement.</a:t>
            </a:r>
            <a:endParaRPr lang="fr-FR" sz="1200" dirty="0"/>
          </a:p>
          <a:p>
            <a:pPr algn="just"/>
            <a:r>
              <a:rPr lang="fr-FR" sz="1200" dirty="0" smtClean="0"/>
              <a:t>Le </a:t>
            </a:r>
            <a:r>
              <a:rPr lang="fr-FR" sz="1200" dirty="0"/>
              <a:t>retour à l’école ou à l’établissement se fera dans les conditions définies par la stratégie de gestion des </a:t>
            </a:r>
            <a:r>
              <a:rPr lang="fr-FR" sz="1200" dirty="0" smtClean="0"/>
              <a:t>cas possibles</a:t>
            </a:r>
            <a:r>
              <a:rPr lang="fr-FR" sz="1200" dirty="0"/>
              <a:t>, des cas confirmés, des contacts à risques et des « clusters » (test négatif ou respect des </a:t>
            </a:r>
            <a:r>
              <a:rPr lang="fr-FR" sz="1200" dirty="0" smtClean="0"/>
              <a:t>délais prescrits </a:t>
            </a:r>
            <a:r>
              <a:rPr lang="fr-FR" sz="1200" dirty="0"/>
              <a:t>par les autorités sanitaires).</a:t>
            </a:r>
          </a:p>
          <a:p>
            <a:pPr algn="just"/>
            <a:r>
              <a:rPr lang="fr-FR" sz="1200" b="1" dirty="0"/>
              <a:t>Les personnels doivent s’appliquer les mêmes règles.</a:t>
            </a:r>
          </a:p>
          <a:p>
            <a:pPr algn="just"/>
            <a:r>
              <a:rPr lang="fr-FR" sz="1200" dirty="0"/>
              <a:t>L’accès des accompagnateurs aux bâtiments scolaires n’est pas interdit. Il doit néanmoins se </a:t>
            </a:r>
            <a:r>
              <a:rPr lang="fr-FR" sz="1200" b="1" dirty="0" smtClean="0"/>
              <a:t>limiter</a:t>
            </a:r>
            <a:r>
              <a:rPr lang="fr-FR" sz="1200" dirty="0" smtClean="0"/>
              <a:t> au </a:t>
            </a:r>
            <a:r>
              <a:rPr lang="fr-FR" sz="1200" dirty="0"/>
              <a:t>strict nécessaire et se faire après </a:t>
            </a:r>
            <a:r>
              <a:rPr lang="fr-FR" sz="1200" b="1" dirty="0"/>
              <a:t>nettoyage et désinfection des mains</a:t>
            </a:r>
            <a:r>
              <a:rPr lang="fr-FR" sz="1200" dirty="0"/>
              <a:t>. Ils doivent </a:t>
            </a:r>
            <a:r>
              <a:rPr lang="fr-FR" sz="1200" b="1" dirty="0"/>
              <a:t>porter </a:t>
            </a:r>
            <a:r>
              <a:rPr lang="fr-FR" sz="1200" b="1" dirty="0" smtClean="0"/>
              <a:t>un masque </a:t>
            </a:r>
            <a:r>
              <a:rPr lang="fr-FR" sz="1200" b="1" dirty="0"/>
              <a:t>de protection et respecter une distanciation physique d’au moins un mètre.</a:t>
            </a:r>
            <a:endParaRPr lang="fr-FR" sz="1200" b="1" dirty="0" smtClean="0"/>
          </a:p>
          <a:p>
            <a:pPr algn="just"/>
            <a:endParaRPr lang="fr-FR" sz="1200" dirty="0"/>
          </a:p>
          <a:p>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1979219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843558"/>
            <a:ext cx="8532478" cy="3960440"/>
          </a:xfrm>
        </p:spPr>
        <p:txBody>
          <a:bodyPr/>
          <a:lstStyle/>
          <a:p>
            <a:r>
              <a:rPr lang="fr-FR" sz="2550" b="1" dirty="0" smtClean="0">
                <a:solidFill>
                  <a:srgbClr val="E1000F"/>
                </a:solidFill>
                <a:latin typeface="+mj-lt"/>
                <a:ea typeface="+mj-ea"/>
                <a:cs typeface="+mj-cs"/>
              </a:rPr>
              <a:t>Les règles de distanciation </a:t>
            </a:r>
            <a:r>
              <a:rPr lang="fr-FR" sz="2550" b="1" dirty="0">
                <a:solidFill>
                  <a:srgbClr val="E1000F"/>
                </a:solidFill>
                <a:latin typeface="+mj-lt"/>
                <a:ea typeface="+mj-ea"/>
                <a:cs typeface="+mj-cs"/>
              </a:rPr>
              <a:t>physique </a:t>
            </a:r>
            <a:endParaRPr lang="fr-FR" sz="2550" b="1" dirty="0" smtClean="0">
              <a:solidFill>
                <a:srgbClr val="E1000F"/>
              </a:solidFill>
              <a:latin typeface="+mj-lt"/>
              <a:ea typeface="+mj-ea"/>
              <a:cs typeface="+mj-cs"/>
            </a:endParaRPr>
          </a:p>
          <a:p>
            <a:endParaRPr lang="fr-FR" sz="2550" b="1" dirty="0" smtClean="0">
              <a:solidFill>
                <a:srgbClr val="E1000F"/>
              </a:solidFill>
              <a:latin typeface="+mj-lt"/>
              <a:ea typeface="+mj-ea"/>
              <a:cs typeface="+mj-cs"/>
            </a:endParaRPr>
          </a:p>
          <a:p>
            <a:pPr algn="just"/>
            <a:endParaRPr lang="fr-FR" sz="1200" dirty="0" smtClean="0"/>
          </a:p>
          <a:p>
            <a:pPr algn="just"/>
            <a:endParaRPr lang="fr-FR" sz="1200" dirty="0"/>
          </a:p>
          <a:p>
            <a:endParaRPr lang="fr-FR" sz="1200" dirty="0" smtClean="0"/>
          </a:p>
          <a:p>
            <a:r>
              <a:rPr lang="fr-FR" sz="1200" dirty="0"/>
              <a:t>Dans les espaces clos (salles de classe, ateliers, </a:t>
            </a:r>
            <a:r>
              <a:rPr lang="fr-FR" sz="1200" dirty="0" smtClean="0"/>
              <a:t>bibliothèques, réfectoires</a:t>
            </a:r>
            <a:r>
              <a:rPr lang="fr-FR" sz="1200" dirty="0"/>
              <a:t>, cantines, internats, etc.), la distanciation physique </a:t>
            </a:r>
            <a:r>
              <a:rPr lang="fr-FR" sz="1200" dirty="0" smtClean="0"/>
              <a:t>n’est pas </a:t>
            </a:r>
            <a:r>
              <a:rPr lang="fr-FR" sz="1200" dirty="0"/>
              <a:t>obligatoire lorsqu’elle n’est pas matériellement possible </a:t>
            </a:r>
            <a:r>
              <a:rPr lang="fr-FR" sz="1200" dirty="0" smtClean="0"/>
              <a:t>ou qu’elle </a:t>
            </a:r>
            <a:r>
              <a:rPr lang="fr-FR" sz="1200" dirty="0"/>
              <a:t>ne permet pas d’accueillir la totalité des élèves. Néanmoins</a:t>
            </a:r>
            <a:r>
              <a:rPr lang="fr-FR" sz="1200" dirty="0" smtClean="0"/>
              <a:t>, les </a:t>
            </a:r>
            <a:r>
              <a:rPr lang="fr-FR" sz="1200" dirty="0"/>
              <a:t>espaces sont organisés de manière à maintenir la plus </a:t>
            </a:r>
            <a:r>
              <a:rPr lang="fr-FR" sz="1200" dirty="0" smtClean="0"/>
              <a:t>grande distance </a:t>
            </a:r>
            <a:r>
              <a:rPr lang="fr-FR" sz="1200" dirty="0"/>
              <a:t>possible entre les élèves notamment dans les salles de classe et les espaces de restauration.</a:t>
            </a:r>
          </a:p>
          <a:p>
            <a:r>
              <a:rPr lang="fr-FR" sz="1200" dirty="0"/>
              <a:t>Dans les espaces extérieurs, la distanciation physique ne s’applique pas</a:t>
            </a:r>
            <a:r>
              <a:rPr lang="fr-FR" sz="1200" dirty="0" smtClean="0"/>
              <a:t>.</a:t>
            </a:r>
          </a:p>
          <a:p>
            <a:r>
              <a:rPr lang="fr-FR" sz="1200" dirty="0" smtClean="0"/>
              <a:t>Les </a:t>
            </a:r>
            <a:r>
              <a:rPr lang="fr-FR" sz="1200" dirty="0"/>
              <a:t>élèves de plus de 11 ans doivent porter le masque de protection, dans les espaces clos et extérieurs, lors de leurs déplacements ainsi qu’en </a:t>
            </a:r>
            <a:r>
              <a:rPr lang="fr-FR" sz="1200" dirty="0" smtClean="0"/>
              <a:t>classe.</a:t>
            </a:r>
          </a:p>
          <a:p>
            <a:pPr algn="just"/>
            <a:endParaRPr lang="fr-FR" sz="1200" dirty="0"/>
          </a:p>
        </p:txBody>
      </p:sp>
      <p:pic>
        <p:nvPicPr>
          <p:cNvPr id="8" name="Image 7"/>
          <p:cNvPicPr>
            <a:picLocks noChangeAspect="1"/>
          </p:cNvPicPr>
          <p:nvPr/>
        </p:nvPicPr>
        <p:blipFill>
          <a:blip r:embed="rId3"/>
          <a:stretch>
            <a:fillRect/>
          </a:stretch>
        </p:blipFill>
        <p:spPr>
          <a:xfrm>
            <a:off x="3635896" y="1347614"/>
            <a:ext cx="1424465" cy="792088"/>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83369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771550"/>
            <a:ext cx="8532478" cy="4032448"/>
          </a:xfrm>
        </p:spPr>
        <p:txBody>
          <a:bodyPr/>
          <a:lstStyle/>
          <a:p>
            <a:r>
              <a:rPr lang="fr-FR" sz="2550" b="1" dirty="0" smtClean="0">
                <a:solidFill>
                  <a:srgbClr val="E1000F"/>
                </a:solidFill>
                <a:latin typeface="+mj-lt"/>
                <a:ea typeface="+mj-ea"/>
                <a:cs typeface="+mj-cs"/>
              </a:rPr>
              <a:t>L’application </a:t>
            </a:r>
            <a:r>
              <a:rPr lang="fr-FR" sz="2550" b="1" dirty="0">
                <a:solidFill>
                  <a:srgbClr val="E1000F"/>
                </a:solidFill>
                <a:latin typeface="+mj-lt"/>
                <a:ea typeface="+mj-ea"/>
                <a:cs typeface="+mj-cs"/>
              </a:rPr>
              <a:t>des gestes barrière </a:t>
            </a:r>
            <a:r>
              <a:rPr lang="fr-FR" sz="2550" b="1" dirty="0" smtClean="0">
                <a:solidFill>
                  <a:srgbClr val="E1000F"/>
                </a:solidFill>
                <a:latin typeface="+mj-lt"/>
                <a:ea typeface="+mj-ea"/>
                <a:cs typeface="+mj-cs"/>
              </a:rPr>
              <a:t>au collège</a:t>
            </a:r>
          </a:p>
          <a:p>
            <a:pPr algn="just"/>
            <a:endParaRPr lang="fr-FR" dirty="0" smtClean="0"/>
          </a:p>
          <a:p>
            <a:pPr algn="just"/>
            <a:r>
              <a:rPr lang="fr-FR" sz="1200" dirty="0" smtClean="0"/>
              <a:t>Les </a:t>
            </a:r>
            <a:r>
              <a:rPr lang="fr-FR" sz="1200" dirty="0"/>
              <a:t>gestes barrière </a:t>
            </a:r>
            <a:r>
              <a:rPr lang="fr-FR" sz="1200" dirty="0" smtClean="0"/>
              <a:t>doivent </a:t>
            </a:r>
            <a:r>
              <a:rPr lang="fr-FR" sz="1200" dirty="0"/>
              <a:t>être appliqués en permanence, partout, et par tout le monde. Ce sont les mesures de prévention individuelles les plus efficaces, à l’heure actuelle, contre la propagation du virus. </a:t>
            </a:r>
            <a:endParaRPr lang="fr-FR" sz="1200" dirty="0" smtClean="0"/>
          </a:p>
          <a:p>
            <a:pPr algn="just"/>
            <a:endParaRPr lang="fr-FR" sz="1200" dirty="0" smtClean="0"/>
          </a:p>
          <a:p>
            <a:pPr marL="171450" indent="-171450" algn="just">
              <a:buFontTx/>
              <a:buChar char="-"/>
            </a:pPr>
            <a:endParaRPr lang="fr-FR" dirty="0" smtClean="0"/>
          </a:p>
          <a:p>
            <a:endParaRPr lang="fr-FR" b="1" dirty="0" smtClean="0">
              <a:solidFill>
                <a:srgbClr val="000091"/>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u pied de page 2"/>
          <p:cNvSpPr>
            <a:spLocks noGrp="1"/>
          </p:cNvSpPr>
          <p:nvPr>
            <p:ph type="ftr" sz="quarter" idx="11"/>
          </p:nvPr>
        </p:nvSpPr>
        <p:spPr/>
        <p:txBody>
          <a:bodyPr/>
          <a:lstStyle/>
          <a:p>
            <a:r>
              <a:rPr lang="fr-FR" smtClean="0"/>
              <a:t>Académie de Dijon / Collège Saint-Exupéry de Montceau les Mines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4" y="2067694"/>
            <a:ext cx="6408712" cy="26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903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771550"/>
            <a:ext cx="8532478" cy="4032448"/>
          </a:xfrm>
        </p:spPr>
        <p:txBody>
          <a:bodyPr/>
          <a:lstStyle/>
          <a:p>
            <a:pPr algn="just"/>
            <a:r>
              <a:rPr lang="fr-FR" sz="1200" b="1" dirty="0" smtClean="0">
                <a:solidFill>
                  <a:srgbClr val="0070C0"/>
                </a:solidFill>
              </a:rPr>
              <a:t>Le </a:t>
            </a:r>
            <a:r>
              <a:rPr lang="fr-FR" sz="1200" b="1" dirty="0">
                <a:solidFill>
                  <a:srgbClr val="0070C0"/>
                </a:solidFill>
              </a:rPr>
              <a:t>lavage des mains </a:t>
            </a:r>
            <a:endParaRPr lang="fr-FR" sz="1200" b="1" dirty="0" smtClean="0">
              <a:solidFill>
                <a:srgbClr val="0070C0"/>
              </a:solidFill>
            </a:endParaRPr>
          </a:p>
          <a:p>
            <a:pPr algn="just"/>
            <a:endParaRPr lang="fr-FR" sz="1200" b="1" dirty="0">
              <a:solidFill>
                <a:srgbClr val="0070C0"/>
              </a:solidFill>
            </a:endParaRPr>
          </a:p>
          <a:p>
            <a:pPr algn="just"/>
            <a:r>
              <a:rPr lang="fr-FR" sz="1200" dirty="0" smtClean="0"/>
              <a:t>Le </a:t>
            </a:r>
            <a:r>
              <a:rPr lang="fr-FR" sz="1200" dirty="0"/>
              <a:t>lavage des mains est essentiel. Il consiste à laver à l’eau et au savon toutes les parties des mains pendant au moins 30 secondes, avec un séchage soigneux, si possible en utilisant une serviette en papier jetable, ou sinon </a:t>
            </a:r>
            <a:r>
              <a:rPr lang="fr-FR" sz="1200" dirty="0" smtClean="0"/>
              <a:t>en laissant sécher ses mains à </a:t>
            </a:r>
            <a:r>
              <a:rPr lang="fr-FR" sz="1200" dirty="0"/>
              <a:t>l’air libre. Les serviettes à usage collectif sont à proscrire. </a:t>
            </a:r>
          </a:p>
          <a:p>
            <a:pPr algn="just"/>
            <a:r>
              <a:rPr lang="fr-FR" sz="1200" dirty="0" smtClean="0"/>
              <a:t>À </a:t>
            </a:r>
            <a:r>
              <a:rPr lang="fr-FR" sz="1200" dirty="0"/>
              <a:t>défaut, l’utilisation d’une solution </a:t>
            </a:r>
            <a:r>
              <a:rPr lang="fr-FR" sz="1200" dirty="0" err="1"/>
              <a:t>hydroalcoolique</a:t>
            </a:r>
            <a:r>
              <a:rPr lang="fr-FR" sz="1200" dirty="0"/>
              <a:t> peut être </a:t>
            </a:r>
            <a:r>
              <a:rPr lang="fr-FR" sz="1200" dirty="0" smtClean="0"/>
              <a:t>envisagée</a:t>
            </a:r>
            <a:r>
              <a:rPr lang="fr-FR" sz="1200" dirty="0"/>
              <a:t>.</a:t>
            </a:r>
          </a:p>
          <a:p>
            <a:pPr algn="just"/>
            <a:r>
              <a:rPr lang="fr-FR" sz="1200" dirty="0"/>
              <a:t>Le lavage des mains aux lavabos peut se réaliser sans mesure de distance physique. </a:t>
            </a:r>
            <a:endParaRPr lang="fr-FR" sz="1200" dirty="0" smtClean="0"/>
          </a:p>
          <a:p>
            <a:pPr algn="just"/>
            <a:endParaRPr lang="fr-FR" sz="1200" dirty="0" smtClean="0"/>
          </a:p>
          <a:p>
            <a:pPr algn="just"/>
            <a:r>
              <a:rPr lang="fr-FR" sz="1200" dirty="0" smtClean="0"/>
              <a:t>Au collège :</a:t>
            </a:r>
          </a:p>
          <a:p>
            <a:pPr marL="171450" indent="-171450" algn="just">
              <a:buFontTx/>
              <a:buChar char="-"/>
            </a:pPr>
            <a:r>
              <a:rPr lang="fr-FR" sz="1200" dirty="0" smtClean="0"/>
              <a:t>À l’arrivée des élèves le matin : de la solution </a:t>
            </a:r>
            <a:r>
              <a:rPr lang="fr-FR" sz="1200" dirty="0" err="1" smtClean="0"/>
              <a:t>hydroalcoolique</a:t>
            </a:r>
            <a:r>
              <a:rPr lang="fr-FR" sz="1200" dirty="0" smtClean="0"/>
              <a:t> sera dispensée à chaque élève, à la grille d’entrée</a:t>
            </a:r>
          </a:p>
          <a:p>
            <a:pPr marL="171450" indent="-171450" algn="just">
              <a:buFontTx/>
              <a:buChar char="-"/>
            </a:pPr>
            <a:r>
              <a:rPr lang="fr-FR" sz="1200" dirty="0" smtClean="0"/>
              <a:t>À la fin des récréations (de 10h et 16h) et à 14h </a:t>
            </a:r>
            <a:r>
              <a:rPr lang="fr-FR" sz="1200" dirty="0"/>
              <a:t>: une noix de solution </a:t>
            </a:r>
            <a:r>
              <a:rPr lang="fr-FR" sz="1200" dirty="0" err="1"/>
              <a:t>hydroalcoolique</a:t>
            </a:r>
            <a:r>
              <a:rPr lang="fr-FR" sz="1200" dirty="0"/>
              <a:t> sera dispensée à chaque </a:t>
            </a:r>
            <a:r>
              <a:rPr lang="fr-FR" sz="1200" dirty="0" smtClean="0"/>
              <a:t>élève par l’encadrant à l’entrée de la salle de cours</a:t>
            </a:r>
          </a:p>
          <a:p>
            <a:pPr marL="171450" indent="-171450" algn="just">
              <a:buFontTx/>
              <a:buChar char="-"/>
            </a:pPr>
            <a:r>
              <a:rPr lang="fr-FR" sz="1200" dirty="0" smtClean="0"/>
              <a:t>A la restauration scolaire: les élèves se laveront les mains dans les sanitaires du préau avant de monter au self, par classe (pas de brassage d’élèves)</a:t>
            </a:r>
          </a:p>
          <a:p>
            <a:pPr marL="171450" indent="-171450" algn="just">
              <a:buFontTx/>
              <a:buChar char="-"/>
            </a:pPr>
            <a:endParaRPr lang="fr-FR" dirty="0" smtClean="0"/>
          </a:p>
          <a:p>
            <a:endParaRPr lang="fr-FR" b="1" dirty="0" smtClean="0">
              <a:solidFill>
                <a:srgbClr val="000091"/>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u pied de page 2"/>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308851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915566"/>
            <a:ext cx="8532478" cy="3888432"/>
          </a:xfrm>
        </p:spPr>
        <p:txBody>
          <a:bodyPr/>
          <a:lstStyle/>
          <a:p>
            <a:pPr algn="just"/>
            <a:r>
              <a:rPr lang="fr-FR" sz="1200" b="1" dirty="0" smtClean="0">
                <a:solidFill>
                  <a:srgbClr val="0070C0"/>
                </a:solidFill>
              </a:rPr>
              <a:t>Le </a:t>
            </a:r>
            <a:r>
              <a:rPr lang="fr-FR" sz="1200" b="1" dirty="0">
                <a:solidFill>
                  <a:srgbClr val="0070C0"/>
                </a:solidFill>
              </a:rPr>
              <a:t>port du masque </a:t>
            </a:r>
            <a:endParaRPr lang="fr-FR" sz="1200" b="1" dirty="0" smtClean="0">
              <a:solidFill>
                <a:srgbClr val="0070C0"/>
              </a:solidFill>
            </a:endParaRPr>
          </a:p>
          <a:p>
            <a:pPr algn="just"/>
            <a:endParaRPr lang="fr-FR" sz="1200" b="1" dirty="0" smtClean="0">
              <a:solidFill>
                <a:srgbClr val="0070C0"/>
              </a:solidFill>
            </a:endParaRPr>
          </a:p>
          <a:p>
            <a:pPr algn="just"/>
            <a:r>
              <a:rPr lang="fr-FR" sz="1200" b="1" dirty="0" smtClean="0"/>
              <a:t>Pour </a:t>
            </a:r>
            <a:r>
              <a:rPr lang="fr-FR" sz="1200" b="1" dirty="0"/>
              <a:t>les personnels </a:t>
            </a:r>
            <a:endParaRPr lang="fr-FR" sz="1200" dirty="0"/>
          </a:p>
          <a:p>
            <a:r>
              <a:rPr lang="fr-FR" sz="1200" dirty="0"/>
              <a:t>Le port d’un masque « grand public » est obligatoire pour les personnels en présence des élèves </a:t>
            </a:r>
            <a:r>
              <a:rPr lang="fr-FR" sz="1200" dirty="0" smtClean="0"/>
              <a:t>et de </a:t>
            </a:r>
            <a:r>
              <a:rPr lang="fr-FR" sz="1200" dirty="0"/>
              <a:t>leurs responsables légaux ainsi que de leurs collègues, tant dans les espaces clos que dans </a:t>
            </a:r>
            <a:r>
              <a:rPr lang="fr-FR" sz="1200" dirty="0" smtClean="0"/>
              <a:t>les espaces extérieurs. </a:t>
            </a:r>
            <a:endParaRPr lang="fr-FR" sz="1200" dirty="0"/>
          </a:p>
          <a:p>
            <a:pPr algn="just"/>
            <a:r>
              <a:rPr lang="fr-FR" sz="1200" dirty="0" smtClean="0"/>
              <a:t>Lorsque </a:t>
            </a:r>
            <a:r>
              <a:rPr lang="fr-FR" sz="1200" dirty="0"/>
              <a:t>le masque n’est pas utilisé, il peut être soit suspendu à une accroche isolée, soit replié sans contacts extérieur/intérieur (ne pas le rouler) et stocké dans une pochette individuelle. </a:t>
            </a:r>
            <a:endParaRPr lang="fr-FR" sz="1200" dirty="0" smtClean="0"/>
          </a:p>
          <a:p>
            <a:pPr algn="just"/>
            <a:endParaRPr lang="fr-FR" sz="1200" dirty="0"/>
          </a:p>
          <a:p>
            <a:pPr algn="just"/>
            <a:r>
              <a:rPr lang="fr-FR" sz="1200" b="1" dirty="0" smtClean="0"/>
              <a:t>Pour </a:t>
            </a:r>
            <a:r>
              <a:rPr lang="fr-FR" sz="1200" b="1" dirty="0"/>
              <a:t>les </a:t>
            </a:r>
            <a:r>
              <a:rPr lang="fr-FR" sz="1200" b="1" dirty="0" smtClean="0"/>
              <a:t>élèves </a:t>
            </a:r>
            <a:endParaRPr lang="fr-FR" sz="1200" dirty="0"/>
          </a:p>
          <a:p>
            <a:pPr algn="just"/>
            <a:r>
              <a:rPr lang="fr-FR" sz="1200" dirty="0"/>
              <a:t>Le port du masque « grand public » </a:t>
            </a:r>
            <a:r>
              <a:rPr lang="fr-FR" sz="1200" dirty="0" smtClean="0"/>
              <a:t>est </a:t>
            </a:r>
            <a:r>
              <a:rPr lang="fr-FR" sz="1200" b="1" dirty="0" smtClean="0"/>
              <a:t>obligatoire</a:t>
            </a:r>
            <a:r>
              <a:rPr lang="fr-FR" sz="1200" dirty="0" smtClean="0"/>
              <a:t> dans les </a:t>
            </a:r>
            <a:r>
              <a:rPr lang="fr-FR" sz="1200" b="1" dirty="0" smtClean="0"/>
              <a:t>espaces clos </a:t>
            </a:r>
            <a:r>
              <a:rPr lang="fr-FR" sz="1200" dirty="0" smtClean="0"/>
              <a:t>ainsi que dans les </a:t>
            </a:r>
            <a:r>
              <a:rPr lang="fr-FR" sz="1200" b="1" dirty="0" smtClean="0"/>
              <a:t>espaces extérieurs </a:t>
            </a:r>
            <a:r>
              <a:rPr lang="fr-FR" sz="1200" dirty="0" smtClean="0"/>
              <a:t>(sauf activité incompatible type prise de repas, pratiques sportives).</a:t>
            </a:r>
            <a:endParaRPr lang="fr-FR" sz="1200" dirty="0"/>
          </a:p>
          <a:p>
            <a:pPr algn="just"/>
            <a:r>
              <a:rPr lang="fr-FR" sz="1200" dirty="0" smtClean="0"/>
              <a:t>L’avis du médecin référent détermine les conditions du port du masque pour les élèves présentant des pathologies.</a:t>
            </a:r>
          </a:p>
          <a:p>
            <a:pPr algn="just"/>
            <a:r>
              <a:rPr lang="fr-FR" sz="1200" dirty="0" smtClean="0"/>
              <a:t>Il </a:t>
            </a:r>
            <a:r>
              <a:rPr lang="fr-FR" sz="1200" dirty="0"/>
              <a:t>appartient aux parents de fournir deux masques par jour, soit un par demi-journée, à leurs enfants et de prévoir un sachet par jour pour le changement et le stockage du masque usagé.</a:t>
            </a:r>
          </a:p>
          <a:p>
            <a:pPr algn="just"/>
            <a:endParaRPr lang="fr-FR" sz="1200" dirty="0" smtClean="0"/>
          </a:p>
          <a:p>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1541650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915566"/>
            <a:ext cx="8532478" cy="3888432"/>
          </a:xfrm>
        </p:spPr>
        <p:txBody>
          <a:bodyPr/>
          <a:lstStyle/>
          <a:p>
            <a:r>
              <a:rPr lang="fr-FR" sz="2550" b="1" dirty="0">
                <a:solidFill>
                  <a:srgbClr val="E1000F"/>
                </a:solidFill>
                <a:latin typeface="+mj-lt"/>
                <a:ea typeface="+mj-ea"/>
                <a:cs typeface="+mj-cs"/>
              </a:rPr>
              <a:t>La limitation du brassage des élèves </a:t>
            </a:r>
            <a:endParaRPr lang="fr-FR" sz="2550" b="1" dirty="0" smtClean="0">
              <a:solidFill>
                <a:srgbClr val="E1000F"/>
              </a:solidFill>
              <a:latin typeface="+mj-lt"/>
              <a:ea typeface="+mj-ea"/>
              <a:cs typeface="+mj-cs"/>
            </a:endParaRPr>
          </a:p>
          <a:p>
            <a:pPr algn="just"/>
            <a:endParaRPr lang="fr-FR" sz="1200" b="1" dirty="0">
              <a:solidFill>
                <a:srgbClr val="E1000F"/>
              </a:solidFill>
              <a:latin typeface="+mj-lt"/>
              <a:ea typeface="+mj-ea"/>
              <a:cs typeface="+mj-cs"/>
            </a:endParaRPr>
          </a:p>
          <a:p>
            <a:pPr algn="just"/>
            <a:r>
              <a:rPr lang="fr-FR" sz="1200" dirty="0"/>
              <a:t>La limitation du brassage entre </a:t>
            </a:r>
            <a:r>
              <a:rPr lang="fr-FR" sz="1200" dirty="0" smtClean="0"/>
              <a:t>classes, niveaux </a:t>
            </a:r>
            <a:r>
              <a:rPr lang="fr-FR" sz="1200" dirty="0"/>
              <a:t>et groupes d’élèves n’est plus obligatoire. </a:t>
            </a:r>
            <a:r>
              <a:rPr lang="fr-FR" sz="1200" dirty="0" smtClean="0"/>
              <a:t>Au collège, le déroulement de la </a:t>
            </a:r>
            <a:r>
              <a:rPr lang="fr-FR" sz="1200" dirty="0"/>
              <a:t>journée et </a:t>
            </a:r>
            <a:r>
              <a:rPr lang="fr-FR" sz="1200" dirty="0" smtClean="0"/>
              <a:t>les </a:t>
            </a:r>
            <a:r>
              <a:rPr lang="fr-FR" sz="1200" dirty="0"/>
              <a:t>activités </a:t>
            </a:r>
            <a:r>
              <a:rPr lang="fr-FR" sz="1200" dirty="0" smtClean="0"/>
              <a:t>scolaires sont organisées pour </a:t>
            </a:r>
            <a:r>
              <a:rPr lang="fr-FR" sz="1200" dirty="0"/>
              <a:t>limiter, </a:t>
            </a:r>
            <a:r>
              <a:rPr lang="fr-FR" sz="1200" dirty="0" smtClean="0"/>
              <a:t>autant que possible</a:t>
            </a:r>
            <a:r>
              <a:rPr lang="fr-FR" sz="1200" dirty="0"/>
              <a:t>, les regroupements et les croisements importants. Les arrivées et départs sont particulièrement étudiés pour limiter au maximum les regroupements d’élèves et/ou de parents. Les personnels ainsi que les collégiens </a:t>
            </a:r>
            <a:r>
              <a:rPr lang="fr-FR" sz="1200" dirty="0" smtClean="0"/>
              <a:t>portent </a:t>
            </a:r>
            <a:r>
              <a:rPr lang="fr-FR" sz="1200" dirty="0"/>
              <a:t>un masque </a:t>
            </a:r>
            <a:r>
              <a:rPr lang="fr-FR" sz="1200" dirty="0" smtClean="0"/>
              <a:t>durant tous </a:t>
            </a:r>
            <a:r>
              <a:rPr lang="fr-FR" sz="1200" dirty="0"/>
              <a:t>leurs déplacements. </a:t>
            </a:r>
            <a:endParaRPr lang="fr-FR" sz="1200" dirty="0" smtClean="0"/>
          </a:p>
          <a:p>
            <a:pPr algn="just"/>
            <a:r>
              <a:rPr lang="fr-FR" sz="1200" dirty="0" smtClean="0"/>
              <a:t>Au collège, les cours sont assurés selon le principe une « classe = une salle » sauf pour les cours nécessitant une salle spécifique (musique, arts plastiques, sciences…).</a:t>
            </a:r>
            <a:endParaRPr lang="fr-FR" sz="1200" dirty="0"/>
          </a:p>
          <a:p>
            <a:pPr algn="just"/>
            <a:r>
              <a:rPr lang="fr-FR" sz="1200" dirty="0"/>
              <a:t>De même, la limitation du brassage dans les transports scolaires n’est plus obligatoire. Toutefois, les collégiens </a:t>
            </a:r>
            <a:r>
              <a:rPr lang="fr-FR" sz="1200" dirty="0" smtClean="0"/>
              <a:t>doivent </a:t>
            </a:r>
            <a:r>
              <a:rPr lang="fr-FR" sz="1200" dirty="0"/>
              <a:t>porter un </a:t>
            </a:r>
            <a:r>
              <a:rPr lang="fr-FR" sz="1200" dirty="0" smtClean="0"/>
              <a:t>masque.</a:t>
            </a:r>
          </a:p>
          <a:p>
            <a:pPr algn="just"/>
            <a:r>
              <a:rPr lang="fr-FR" sz="1200" dirty="0" smtClean="0"/>
              <a:t>Les entrées dans les bâtiments seront séparées selon le lieu de déplacement, les portes coupe-feu délimitant les zones d’accès.</a:t>
            </a:r>
          </a:p>
          <a:p>
            <a:pPr algn="just"/>
            <a:r>
              <a:rPr lang="fr-FR" sz="1200" dirty="0" smtClean="0"/>
              <a:t>L’accès à la restauration scolaire se fait par classe, la salle de restauration est organisée sans brassage d’élèves, sur le principe « une même classe = une zone de tables ».</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2" name="Espace réservé du pied de page 1"/>
          <p:cNvSpPr>
            <a:spLocks noGrp="1"/>
          </p:cNvSpPr>
          <p:nvPr>
            <p:ph type="ftr" sz="quarter" idx="11"/>
          </p:nvPr>
        </p:nvSpPr>
        <p:spPr/>
        <p:txBody>
          <a:bodyPr/>
          <a:lstStyle/>
          <a:p>
            <a:r>
              <a:rPr lang="fr-FR" smtClean="0"/>
              <a:t>Académie de Dijon / Collège Saint-Exupéry de Montceau les Mines</a:t>
            </a:r>
            <a:endParaRPr lang="fr-FR" dirty="0"/>
          </a:p>
        </p:txBody>
      </p:sp>
    </p:spTree>
    <p:extLst>
      <p:ext uri="{BB962C8B-B14F-4D97-AF65-F5344CB8AC3E}">
        <p14:creationId xmlns:p14="http://schemas.microsoft.com/office/powerpoint/2010/main" val="993919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326&quot;/&gt;&lt;/object&gt;&lt;object type=&quot;3&quot; unique_id=&quot;10008&quot;&gt;&lt;property id=&quot;20148&quot; value=&quot;5&quot;/&gt;&lt;property id=&quot;20300&quot; value=&quot;Diapositive 3 - &amp;quot;Protocole sanitaire&amp;quot;&quot;/&gt;&lt;property id=&quot;20307&quot; value=&quot;330&quot;/&gt;&lt;/object&gt;&lt;object type=&quot;3&quot; unique_id=&quot;10081&quot;&gt;&lt;property id=&quot;20148&quot; value=&quot;5&quot;/&gt;&lt;property id=&quot;20300&quot; value=&quot;Diapositive 9 - &amp;quot;Notre école / collège ré-ouvre&amp;quot;&quot;/&gt;&lt;property id=&quot;20307&quot; value=&quot;336&quot;/&gt;&lt;/object&gt;&lt;object type=&quot;3&quot; unique_id=&quot;10082&quot;&gt;&lt;property id=&quot;20148&quot; value=&quot;5&quot;/&gt;&lt;property id=&quot;20300&quot; value=&quot;Diapositive 4 - &amp;quot;Accueil des élèves et des personnels (1/2)&amp;quot;&quot;/&gt;&lt;property id=&quot;20307&quot; value=&quot;332&quot;/&gt;&lt;/object&gt;&lt;object type=&quot;3&quot; unique_id=&quot;10083&quot;&gt;&lt;property id=&quot;20148&quot; value=&quot;5&quot;/&gt;&lt;property id=&quot;20300&quot; value=&quot;Diapositive 6 - &amp;quot;Principes pédagogiques&amp;quot;&quot;/&gt;&lt;property id=&quot;20307&quot; value=&quot;333&quot;/&gt;&lt;/object&gt;&lt;object type=&quot;3&quot; unique_id=&quot;10084&quot;&gt;&lt;property id=&quot;20148&quot; value=&quot;5&quot;/&gt;&lt;property id=&quot;20300&quot; value=&quot;Diapositive 8 - &amp;quot;Le rôle des familles&amp;quot;&quot;/&gt;&lt;property id=&quot;20307&quot; value=&quot;334&quot;/&gt;&lt;/object&gt;&lt;object type=&quot;3&quot; unique_id=&quot;10337&quot;&gt;&lt;property id=&quot;20148&quot; value=&quot;5&quot;/&gt;&lt;property id=&quot;20300&quot; value=&quot;Diapositive 2 - &amp;quot;Sommaire&amp;quot;&quot;/&gt;&lt;property id=&quot;20307&quot; value=&quot;337&quot;/&gt;&lt;/object&gt;&lt;object type=&quot;3&quot; unique_id=&quot;10543&quot;&gt;&lt;property id=&quot;20148&quot; value=&quot;5&quot;/&gt;&lt;property id=&quot;20300&quot; value=&quot;Diapositive 5 - &amp;quot;Accueil des élèves et des personnels (2/2)&amp;quot;&quot;/&gt;&lt;property id=&quot;20307&quot; value=&quot;338&quot;/&gt;&lt;/object&gt;&lt;object type=&quot;3&quot; unique_id=&quot;10613&quot;&gt;&lt;property id=&quot;20148&quot; value=&quot;5&quot;/&gt;&lt;property id=&quot;20300&quot; value=&quot;Diapositive 7 - &amp;quot;Information des familles&amp;quot;&quot;/&gt;&lt;property id=&quot;20307&quot; value=&quot;339&quot;/&gt;&lt;/object&gt;&lt;object type=&quot;3&quot; unique_id=&quot;10703&quot;&gt;&lt;property id=&quot;20148&quot; value=&quot;5&quot;/&gt;&lt;property id=&quot;20300&quot; value=&quot;Diapositive 10 - &amp;quot;Modalités pratiques de la réouverture&amp;quot;&quot;/&gt;&lt;property id=&quot;20307&quot; value=&quot;340&quot;/&gt;&lt;/object&gt;&lt;/object&gt;&lt;object type=&quot;8&quot; unique_id=&quot;10016&quot;&gt;&lt;/object&gt;&lt;/object&gt;&lt;/database&gt;"/>
  <p:tag name="SECTOMILLISECCONVERTED" val="1"/>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3759</TotalTime>
  <Words>1815</Words>
  <Application>Microsoft Office PowerPoint</Application>
  <PresentationFormat>Affichage à l'écran (16:9)</PresentationFormat>
  <Paragraphs>161</Paragraphs>
  <Slides>14</Slides>
  <Notes>14</Notes>
  <HiddenSlides>0</HiddenSlides>
  <MMClips>0</MMClips>
  <ScaleCrop>false</ScaleCrop>
  <HeadingPairs>
    <vt:vector size="6" baseType="variant">
      <vt:variant>
        <vt:lpstr>Polices utilisées</vt:lpstr>
      </vt:variant>
      <vt:variant>
        <vt:i4>2</vt:i4>
      </vt:variant>
      <vt:variant>
        <vt:lpstr>Thème</vt:lpstr>
      </vt:variant>
      <vt:variant>
        <vt:i4>2</vt:i4>
      </vt:variant>
      <vt:variant>
        <vt:lpstr>Titres des diapositives</vt:lpstr>
      </vt:variant>
      <vt:variant>
        <vt:i4>14</vt:i4>
      </vt:variant>
    </vt:vector>
  </HeadingPairs>
  <TitlesOfParts>
    <vt:vector size="18" baseType="lpstr">
      <vt:lpstr>Arial</vt:lpstr>
      <vt:lpstr>Calibri</vt:lpstr>
      <vt:lpstr>MINISTÈRIEL</vt:lpstr>
      <vt:lpstr>1_MINISTÈRIEL</vt:lpstr>
      <vt:lpstr>Présentation PowerPoint</vt:lpstr>
      <vt:lpstr>Sommaire</vt:lpstr>
      <vt:lpstr>Préambule</vt:lpstr>
      <vt:lpstr>Préalable et Rôle des parents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padjoint</cp:lastModifiedBy>
  <cp:revision>177</cp:revision>
  <cp:lastPrinted>2020-08-27T14:08:05Z</cp:lastPrinted>
  <dcterms:created xsi:type="dcterms:W3CDTF">2020-03-05T15:21:24Z</dcterms:created>
  <dcterms:modified xsi:type="dcterms:W3CDTF">2020-08-28T09:00:18Z</dcterms:modified>
</cp:coreProperties>
</file>